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1" r:id="rId3"/>
    <p:sldId id="302" r:id="rId4"/>
    <p:sldId id="291" r:id="rId5"/>
    <p:sldId id="289" r:id="rId6"/>
    <p:sldId id="283" r:id="rId7"/>
    <p:sldId id="292" r:id="rId8"/>
    <p:sldId id="288" r:id="rId9"/>
    <p:sldId id="282" r:id="rId10"/>
    <p:sldId id="305" r:id="rId11"/>
    <p:sldId id="309" r:id="rId12"/>
    <p:sldId id="308" r:id="rId13"/>
    <p:sldId id="272" r:id="rId14"/>
    <p:sldId id="267" r:id="rId15"/>
    <p:sldId id="269" r:id="rId16"/>
    <p:sldId id="273" r:id="rId17"/>
    <p:sldId id="276" r:id="rId18"/>
    <p:sldId id="307" r:id="rId19"/>
    <p:sldId id="284" r:id="rId20"/>
    <p:sldId id="304" r:id="rId21"/>
    <p:sldId id="271" r:id="rId22"/>
    <p:sldId id="277" r:id="rId23"/>
    <p:sldId id="310" r:id="rId24"/>
    <p:sldId id="278" r:id="rId25"/>
    <p:sldId id="280" r:id="rId26"/>
    <p:sldId id="279" r:id="rId27"/>
    <p:sldId id="295" r:id="rId28"/>
    <p:sldId id="297" r:id="rId29"/>
    <p:sldId id="298" r:id="rId30"/>
    <p:sldId id="299" r:id="rId31"/>
    <p:sldId id="281" r:id="rId32"/>
    <p:sldId id="2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68"/>
    <p:restoredTop sz="94681"/>
  </p:normalViewPr>
  <p:slideViewPr>
    <p:cSldViewPr snapToGrid="0" snapToObjects="1">
      <p:cViewPr varScale="1">
        <p:scale>
          <a:sx n="109" d="100"/>
          <a:sy n="109" d="100"/>
        </p:scale>
        <p:origin x="216" y="6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srs.ucmerced.edu/" TargetMode="External"/><Relationship Id="rId7" Type="http://schemas.openxmlformats.org/officeDocument/2006/relationships/image" Target="../media/image38.svg"/><Relationship Id="rId2" Type="http://schemas.openxmlformats.org/officeDocument/2006/relationships/hyperlink" Target="mailto:payrollservices@ucmerced.edu" TargetMode="External"/><Relationship Id="rId1" Type="http://schemas.openxmlformats.org/officeDocument/2006/relationships/hyperlink" Target="https://bfs.ucmerced.edu/payroll-services" TargetMode="Externa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bfs.ucmerced.edu/payroll-services" TargetMode="External"/><Relationship Id="rId7" Type="http://schemas.openxmlformats.org/officeDocument/2006/relationships/image" Target="../media/image39.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hyperlink" Target="mailto:payrollservices@ucmerced.edu" TargetMode="External"/><Relationship Id="rId11" Type="http://schemas.openxmlformats.org/officeDocument/2006/relationships/image" Target="../media/image42.svg"/><Relationship Id="rId5" Type="http://schemas.openxmlformats.org/officeDocument/2006/relationships/image" Target="../media/image38.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hyperlink" Target="https://srs.ucmerced.edu/"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A9E25FE-5FF6-4304-ABE2-075B11E1C316}"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C10DF5FB-0C82-49BE-BD7D-5A07BB40F3B0}">
      <dgm:prSet/>
      <dgm:spPr/>
      <dgm:t>
        <a:bodyPr/>
        <a:lstStyle/>
        <a:p>
          <a:pPr algn="ctr"/>
          <a:r>
            <a:rPr lang="en-US" dirty="0"/>
            <a:t>Funding must be fully validated</a:t>
          </a:r>
        </a:p>
      </dgm:t>
    </dgm:pt>
    <dgm:pt modelId="{F455AB81-D47A-4843-98F7-382DFE4417EF}" type="parTrans" cxnId="{2A495271-5691-4BB4-BE90-92829B196075}">
      <dgm:prSet/>
      <dgm:spPr/>
      <dgm:t>
        <a:bodyPr/>
        <a:lstStyle/>
        <a:p>
          <a:endParaRPr lang="en-US"/>
        </a:p>
      </dgm:t>
    </dgm:pt>
    <dgm:pt modelId="{2D204DC6-6277-4BEE-B6BA-BFCD5358DE08}" type="sibTrans" cxnId="{2A495271-5691-4BB4-BE90-92829B196075}">
      <dgm:prSet phldrT="1" phldr="0"/>
      <dgm:spPr/>
      <dgm:t>
        <a:bodyPr/>
        <a:lstStyle/>
        <a:p>
          <a:r>
            <a:rPr lang="en-US"/>
            <a:t>1</a:t>
          </a:r>
        </a:p>
      </dgm:t>
    </dgm:pt>
    <dgm:pt modelId="{F5EADBAA-3B22-44A5-90BA-3D463CF9E824}">
      <dgm:prSet custT="1"/>
      <dgm:spPr/>
      <dgm:t>
        <a:bodyPr/>
        <a:lstStyle/>
        <a:p>
          <a:pPr algn="ctr"/>
          <a:r>
            <a:rPr lang="en-US" sz="2000" b="1" dirty="0"/>
            <a:t>Project code must be part of the active chart string</a:t>
          </a:r>
          <a:endParaRPr lang="en-US" sz="1400" b="1" dirty="0"/>
        </a:p>
        <a:p>
          <a:pPr algn="l"/>
          <a:r>
            <a:rPr lang="en-US" sz="1200" dirty="0"/>
            <a:t>If not valid, Payroll Services will process your fund request, </a:t>
          </a:r>
          <a:r>
            <a:rPr lang="en-US" sz="1200" b="1" dirty="0"/>
            <a:t>MINUS</a:t>
          </a:r>
          <a:r>
            <a:rPr lang="en-US" sz="1200" dirty="0"/>
            <a:t> the project code</a:t>
          </a:r>
        </a:p>
        <a:p>
          <a:pPr algn="l"/>
          <a:r>
            <a:rPr lang="en-US" sz="1200" dirty="0"/>
            <a:t>A courtesy notification to the requesting department will be provided via email if a project code does not validate.  </a:t>
          </a:r>
        </a:p>
        <a:p>
          <a:pPr algn="l"/>
          <a:r>
            <a:rPr lang="en-US" sz="1200" dirty="0"/>
            <a:t>Department is responsible for any additional action requests if a project code is needed</a:t>
          </a:r>
        </a:p>
      </dgm:t>
    </dgm:pt>
    <dgm:pt modelId="{D7B34E99-1AD2-489B-BB07-5F5084291DBB}" type="parTrans" cxnId="{E54145F1-E523-4434-8C20-A75C8C1EAEF1}">
      <dgm:prSet/>
      <dgm:spPr/>
      <dgm:t>
        <a:bodyPr/>
        <a:lstStyle/>
        <a:p>
          <a:endParaRPr lang="en-US"/>
        </a:p>
      </dgm:t>
    </dgm:pt>
    <dgm:pt modelId="{EA806B19-2873-4F9A-B0AF-ADD2A0B0470A}" type="sibTrans" cxnId="{E54145F1-E523-4434-8C20-A75C8C1EAEF1}">
      <dgm:prSet phldrT="2" phldr="0"/>
      <dgm:spPr/>
      <dgm:t>
        <a:bodyPr/>
        <a:lstStyle/>
        <a:p>
          <a:r>
            <a:rPr lang="en-US"/>
            <a:t>2</a:t>
          </a:r>
        </a:p>
      </dgm:t>
    </dgm:pt>
    <dgm:pt modelId="{8AB3548B-E01E-4ADB-A77B-47C2C8CD5199}">
      <dgm:prSet/>
      <dgm:spPr/>
      <dgm:t>
        <a:bodyPr/>
        <a:lstStyle/>
        <a:p>
          <a:r>
            <a:rPr lang="en-US" sz="2100"/>
            <a:t>Sub will default based on employment type</a:t>
          </a:r>
        </a:p>
      </dgm:t>
    </dgm:pt>
    <dgm:pt modelId="{DCB92D53-1971-46EC-AE2A-68EB00CF3765}" type="parTrans" cxnId="{5D6F50F8-E73B-4DC2-9AFE-99E73B0E314D}">
      <dgm:prSet/>
      <dgm:spPr/>
      <dgm:t>
        <a:bodyPr/>
        <a:lstStyle/>
        <a:p>
          <a:endParaRPr lang="en-US"/>
        </a:p>
      </dgm:t>
    </dgm:pt>
    <dgm:pt modelId="{5F99CA59-3C23-4AA8-93FA-8D0D68C1A08F}" type="sibTrans" cxnId="{5D6F50F8-E73B-4DC2-9AFE-99E73B0E314D}">
      <dgm:prSet phldrT="3" phldr="0"/>
      <dgm:spPr/>
      <dgm:t>
        <a:bodyPr/>
        <a:lstStyle/>
        <a:p>
          <a:r>
            <a:rPr lang="en-US"/>
            <a:t>3</a:t>
          </a:r>
        </a:p>
      </dgm:t>
    </dgm:pt>
    <dgm:pt modelId="{C5C70F92-971F-4632-A323-205AF96F0490}">
      <dgm:prSet custT="1"/>
      <dgm:spPr/>
      <dgm:t>
        <a:bodyPr/>
        <a:lstStyle/>
        <a:p>
          <a:r>
            <a:rPr lang="en-US" sz="1400" dirty="0"/>
            <a:t>Example:  Career employee will default to sub 01.  Override to sub 02 must be identified on the form, if necessary</a:t>
          </a:r>
        </a:p>
      </dgm:t>
    </dgm:pt>
    <dgm:pt modelId="{C5EFDB1C-0B0A-44FB-BCB0-BF9FC6FA0EDE}" type="parTrans" cxnId="{959FEDEC-C6B7-422B-9331-37CA405922A2}">
      <dgm:prSet/>
      <dgm:spPr/>
      <dgm:t>
        <a:bodyPr/>
        <a:lstStyle/>
        <a:p>
          <a:endParaRPr lang="en-US"/>
        </a:p>
      </dgm:t>
    </dgm:pt>
    <dgm:pt modelId="{91B78001-645A-4D37-8DD7-DD258B8A2717}" type="sibTrans" cxnId="{959FEDEC-C6B7-422B-9331-37CA405922A2}">
      <dgm:prSet/>
      <dgm:spPr/>
      <dgm:t>
        <a:bodyPr/>
        <a:lstStyle/>
        <a:p>
          <a:endParaRPr lang="en-US"/>
        </a:p>
      </dgm:t>
    </dgm:pt>
    <dgm:pt modelId="{DB752657-11EE-9246-9684-4B7D7274B8F5}" type="pres">
      <dgm:prSet presAssocID="{3A9E25FE-5FF6-4304-ABE2-075B11E1C316}" presName="Name0" presStyleCnt="0">
        <dgm:presLayoutVars>
          <dgm:animLvl val="lvl"/>
          <dgm:resizeHandles val="exact"/>
        </dgm:presLayoutVars>
      </dgm:prSet>
      <dgm:spPr/>
    </dgm:pt>
    <dgm:pt modelId="{9CA5DA0B-AA98-AB4A-B1AD-2F53E73218DA}" type="pres">
      <dgm:prSet presAssocID="{C10DF5FB-0C82-49BE-BD7D-5A07BB40F3B0}" presName="compositeNode" presStyleCnt="0">
        <dgm:presLayoutVars>
          <dgm:bulletEnabled val="1"/>
        </dgm:presLayoutVars>
      </dgm:prSet>
      <dgm:spPr/>
    </dgm:pt>
    <dgm:pt modelId="{46F020C1-B738-7B4B-94B6-716C4476AAAF}" type="pres">
      <dgm:prSet presAssocID="{C10DF5FB-0C82-49BE-BD7D-5A07BB40F3B0}" presName="bgRect" presStyleLbl="bgAccFollowNode1" presStyleIdx="0" presStyleCnt="3"/>
      <dgm:spPr/>
    </dgm:pt>
    <dgm:pt modelId="{F20DF8EA-9A49-DE43-B930-7385CEA34FE2}" type="pres">
      <dgm:prSet presAssocID="{2D204DC6-6277-4BEE-B6BA-BFCD5358DE08}" presName="sibTransNodeCircle" presStyleLbl="alignNode1" presStyleIdx="0" presStyleCnt="6">
        <dgm:presLayoutVars>
          <dgm:chMax val="0"/>
          <dgm:bulletEnabled/>
        </dgm:presLayoutVars>
      </dgm:prSet>
      <dgm:spPr/>
    </dgm:pt>
    <dgm:pt modelId="{4707B84F-D98B-2941-A22E-9C9AE9A5D161}" type="pres">
      <dgm:prSet presAssocID="{C10DF5FB-0C82-49BE-BD7D-5A07BB40F3B0}" presName="bottomLine" presStyleLbl="alignNode1" presStyleIdx="1" presStyleCnt="6">
        <dgm:presLayoutVars/>
      </dgm:prSet>
      <dgm:spPr/>
    </dgm:pt>
    <dgm:pt modelId="{4D4C6860-0FAB-2947-B181-A87B35150DDA}" type="pres">
      <dgm:prSet presAssocID="{C10DF5FB-0C82-49BE-BD7D-5A07BB40F3B0}" presName="nodeText" presStyleLbl="bgAccFollowNode1" presStyleIdx="0" presStyleCnt="3">
        <dgm:presLayoutVars>
          <dgm:bulletEnabled val="1"/>
        </dgm:presLayoutVars>
      </dgm:prSet>
      <dgm:spPr/>
    </dgm:pt>
    <dgm:pt modelId="{90097BC7-B1C3-D84B-8F93-A5FFD4843481}" type="pres">
      <dgm:prSet presAssocID="{2D204DC6-6277-4BEE-B6BA-BFCD5358DE08}" presName="sibTrans" presStyleCnt="0"/>
      <dgm:spPr/>
    </dgm:pt>
    <dgm:pt modelId="{A033FEC6-7133-5A48-8396-945DE1FD410D}" type="pres">
      <dgm:prSet presAssocID="{F5EADBAA-3B22-44A5-90BA-3D463CF9E824}" presName="compositeNode" presStyleCnt="0">
        <dgm:presLayoutVars>
          <dgm:bulletEnabled val="1"/>
        </dgm:presLayoutVars>
      </dgm:prSet>
      <dgm:spPr/>
    </dgm:pt>
    <dgm:pt modelId="{B192F35B-B688-3F43-9348-50A9A3B0DB37}" type="pres">
      <dgm:prSet presAssocID="{F5EADBAA-3B22-44A5-90BA-3D463CF9E824}" presName="bgRect" presStyleLbl="bgAccFollowNode1" presStyleIdx="1" presStyleCnt="3"/>
      <dgm:spPr/>
    </dgm:pt>
    <dgm:pt modelId="{725B8DD9-C8D0-A14C-B108-3969730F4D33}" type="pres">
      <dgm:prSet presAssocID="{EA806B19-2873-4F9A-B0AF-ADD2A0B0470A}" presName="sibTransNodeCircle" presStyleLbl="alignNode1" presStyleIdx="2" presStyleCnt="6">
        <dgm:presLayoutVars>
          <dgm:chMax val="0"/>
          <dgm:bulletEnabled/>
        </dgm:presLayoutVars>
      </dgm:prSet>
      <dgm:spPr/>
    </dgm:pt>
    <dgm:pt modelId="{F42C3CA7-8D8B-1D49-9E92-3968333ADCC7}" type="pres">
      <dgm:prSet presAssocID="{F5EADBAA-3B22-44A5-90BA-3D463CF9E824}" presName="bottomLine" presStyleLbl="alignNode1" presStyleIdx="3" presStyleCnt="6">
        <dgm:presLayoutVars/>
      </dgm:prSet>
      <dgm:spPr/>
    </dgm:pt>
    <dgm:pt modelId="{43A76B27-2BFA-2B41-BE6F-D6190F2CDA97}" type="pres">
      <dgm:prSet presAssocID="{F5EADBAA-3B22-44A5-90BA-3D463CF9E824}" presName="nodeText" presStyleLbl="bgAccFollowNode1" presStyleIdx="1" presStyleCnt="3">
        <dgm:presLayoutVars>
          <dgm:bulletEnabled val="1"/>
        </dgm:presLayoutVars>
      </dgm:prSet>
      <dgm:spPr/>
    </dgm:pt>
    <dgm:pt modelId="{3A7EA67B-C218-874B-9C14-C8ED3C17D47A}" type="pres">
      <dgm:prSet presAssocID="{EA806B19-2873-4F9A-B0AF-ADD2A0B0470A}" presName="sibTrans" presStyleCnt="0"/>
      <dgm:spPr/>
    </dgm:pt>
    <dgm:pt modelId="{610D1786-0DB8-F346-9C41-9CB81A70331B}" type="pres">
      <dgm:prSet presAssocID="{8AB3548B-E01E-4ADB-A77B-47C2C8CD5199}" presName="compositeNode" presStyleCnt="0">
        <dgm:presLayoutVars>
          <dgm:bulletEnabled val="1"/>
        </dgm:presLayoutVars>
      </dgm:prSet>
      <dgm:spPr/>
    </dgm:pt>
    <dgm:pt modelId="{CD97A299-843D-5746-8EAA-BD090EEB802F}" type="pres">
      <dgm:prSet presAssocID="{8AB3548B-E01E-4ADB-A77B-47C2C8CD5199}" presName="bgRect" presStyleLbl="bgAccFollowNode1" presStyleIdx="2" presStyleCnt="3"/>
      <dgm:spPr/>
    </dgm:pt>
    <dgm:pt modelId="{560DE355-7793-8B4F-A230-FD3F69D5965C}" type="pres">
      <dgm:prSet presAssocID="{5F99CA59-3C23-4AA8-93FA-8D0D68C1A08F}" presName="sibTransNodeCircle" presStyleLbl="alignNode1" presStyleIdx="4" presStyleCnt="6">
        <dgm:presLayoutVars>
          <dgm:chMax val="0"/>
          <dgm:bulletEnabled/>
        </dgm:presLayoutVars>
      </dgm:prSet>
      <dgm:spPr/>
    </dgm:pt>
    <dgm:pt modelId="{53575A25-F0C6-D446-B6AD-75AA6E44969F}" type="pres">
      <dgm:prSet presAssocID="{8AB3548B-E01E-4ADB-A77B-47C2C8CD5199}" presName="bottomLine" presStyleLbl="alignNode1" presStyleIdx="5" presStyleCnt="6">
        <dgm:presLayoutVars/>
      </dgm:prSet>
      <dgm:spPr/>
    </dgm:pt>
    <dgm:pt modelId="{5B32EA0B-35B5-DB45-AB05-8B6ADE9D777F}" type="pres">
      <dgm:prSet presAssocID="{8AB3548B-E01E-4ADB-A77B-47C2C8CD5199}" presName="nodeText" presStyleLbl="bgAccFollowNode1" presStyleIdx="2" presStyleCnt="3">
        <dgm:presLayoutVars>
          <dgm:bulletEnabled val="1"/>
        </dgm:presLayoutVars>
      </dgm:prSet>
      <dgm:spPr/>
    </dgm:pt>
  </dgm:ptLst>
  <dgm:cxnLst>
    <dgm:cxn modelId="{427B7D1C-3889-E047-A6D5-D16ECB686E40}" type="presOf" srcId="{2D204DC6-6277-4BEE-B6BA-BFCD5358DE08}" destId="{F20DF8EA-9A49-DE43-B930-7385CEA34FE2}" srcOrd="0" destOrd="0" presId="urn:microsoft.com/office/officeart/2016/7/layout/BasicLinearProcessNumbered"/>
    <dgm:cxn modelId="{C56DEB27-CFDF-A448-969C-1FFFBAB496E9}" type="presOf" srcId="{8AB3548B-E01E-4ADB-A77B-47C2C8CD5199}" destId="{CD97A299-843D-5746-8EAA-BD090EEB802F}" srcOrd="0" destOrd="0" presId="urn:microsoft.com/office/officeart/2016/7/layout/BasicLinearProcessNumbered"/>
    <dgm:cxn modelId="{5E795C47-D325-D94D-8116-F012FD11F2D1}" type="presOf" srcId="{C10DF5FB-0C82-49BE-BD7D-5A07BB40F3B0}" destId="{4D4C6860-0FAB-2947-B181-A87B35150DDA}" srcOrd="1" destOrd="0" presId="urn:microsoft.com/office/officeart/2016/7/layout/BasicLinearProcessNumbered"/>
    <dgm:cxn modelId="{BB53AC4F-CB59-E84F-994D-07017799BE19}" type="presOf" srcId="{8AB3548B-E01E-4ADB-A77B-47C2C8CD5199}" destId="{5B32EA0B-35B5-DB45-AB05-8B6ADE9D777F}" srcOrd="1" destOrd="0" presId="urn:microsoft.com/office/officeart/2016/7/layout/BasicLinearProcessNumbered"/>
    <dgm:cxn modelId="{2A495271-5691-4BB4-BE90-92829B196075}" srcId="{3A9E25FE-5FF6-4304-ABE2-075B11E1C316}" destId="{C10DF5FB-0C82-49BE-BD7D-5A07BB40F3B0}" srcOrd="0" destOrd="0" parTransId="{F455AB81-D47A-4843-98F7-382DFE4417EF}" sibTransId="{2D204DC6-6277-4BEE-B6BA-BFCD5358DE08}"/>
    <dgm:cxn modelId="{5FB0A771-2993-8944-A548-0BDCA465B25C}" type="presOf" srcId="{C5C70F92-971F-4632-A323-205AF96F0490}" destId="{5B32EA0B-35B5-DB45-AB05-8B6ADE9D777F}" srcOrd="0" destOrd="1" presId="urn:microsoft.com/office/officeart/2016/7/layout/BasicLinearProcessNumbered"/>
    <dgm:cxn modelId="{54BBD678-9145-F84A-BA98-71AAF7AFEC5E}" type="presOf" srcId="{3A9E25FE-5FF6-4304-ABE2-075B11E1C316}" destId="{DB752657-11EE-9246-9684-4B7D7274B8F5}" srcOrd="0" destOrd="0" presId="urn:microsoft.com/office/officeart/2016/7/layout/BasicLinearProcessNumbered"/>
    <dgm:cxn modelId="{0C205A8F-16E0-8F45-96EC-440F163F2D89}" type="presOf" srcId="{F5EADBAA-3B22-44A5-90BA-3D463CF9E824}" destId="{B192F35B-B688-3F43-9348-50A9A3B0DB37}" srcOrd="0" destOrd="0" presId="urn:microsoft.com/office/officeart/2016/7/layout/BasicLinearProcessNumbered"/>
    <dgm:cxn modelId="{FDDAC89F-7FED-C74C-80E8-2423AC0A676F}" type="presOf" srcId="{C10DF5FB-0C82-49BE-BD7D-5A07BB40F3B0}" destId="{46F020C1-B738-7B4B-94B6-716C4476AAAF}" srcOrd="0" destOrd="0" presId="urn:microsoft.com/office/officeart/2016/7/layout/BasicLinearProcessNumbered"/>
    <dgm:cxn modelId="{69F27AC4-76FD-9844-8854-6AFADA74A95C}" type="presOf" srcId="{F5EADBAA-3B22-44A5-90BA-3D463CF9E824}" destId="{43A76B27-2BFA-2B41-BE6F-D6190F2CDA97}" srcOrd="1" destOrd="0" presId="urn:microsoft.com/office/officeart/2016/7/layout/BasicLinearProcessNumbered"/>
    <dgm:cxn modelId="{6FFE5BC9-2126-6A46-9308-848E4B1CF8C6}" type="presOf" srcId="{EA806B19-2873-4F9A-B0AF-ADD2A0B0470A}" destId="{725B8DD9-C8D0-A14C-B108-3969730F4D33}" srcOrd="0" destOrd="0" presId="urn:microsoft.com/office/officeart/2016/7/layout/BasicLinearProcessNumbered"/>
    <dgm:cxn modelId="{C8670BCB-3E46-5645-8CD8-D0E5CCED6117}" type="presOf" srcId="{5F99CA59-3C23-4AA8-93FA-8D0D68C1A08F}" destId="{560DE355-7793-8B4F-A230-FD3F69D5965C}" srcOrd="0" destOrd="0" presId="urn:microsoft.com/office/officeart/2016/7/layout/BasicLinearProcessNumbered"/>
    <dgm:cxn modelId="{959FEDEC-C6B7-422B-9331-37CA405922A2}" srcId="{8AB3548B-E01E-4ADB-A77B-47C2C8CD5199}" destId="{C5C70F92-971F-4632-A323-205AF96F0490}" srcOrd="0" destOrd="0" parTransId="{C5EFDB1C-0B0A-44FB-BCB0-BF9FC6FA0EDE}" sibTransId="{91B78001-645A-4D37-8DD7-DD258B8A2717}"/>
    <dgm:cxn modelId="{E54145F1-E523-4434-8C20-A75C8C1EAEF1}" srcId="{3A9E25FE-5FF6-4304-ABE2-075B11E1C316}" destId="{F5EADBAA-3B22-44A5-90BA-3D463CF9E824}" srcOrd="1" destOrd="0" parTransId="{D7B34E99-1AD2-489B-BB07-5F5084291DBB}" sibTransId="{EA806B19-2873-4F9A-B0AF-ADD2A0B0470A}"/>
    <dgm:cxn modelId="{5D6F50F8-E73B-4DC2-9AFE-99E73B0E314D}" srcId="{3A9E25FE-5FF6-4304-ABE2-075B11E1C316}" destId="{8AB3548B-E01E-4ADB-A77B-47C2C8CD5199}" srcOrd="2" destOrd="0" parTransId="{DCB92D53-1971-46EC-AE2A-68EB00CF3765}" sibTransId="{5F99CA59-3C23-4AA8-93FA-8D0D68C1A08F}"/>
    <dgm:cxn modelId="{AC60AD38-8C1B-3E4E-971F-9D8B4A687ECA}" type="presParOf" srcId="{DB752657-11EE-9246-9684-4B7D7274B8F5}" destId="{9CA5DA0B-AA98-AB4A-B1AD-2F53E73218DA}" srcOrd="0" destOrd="0" presId="urn:microsoft.com/office/officeart/2016/7/layout/BasicLinearProcessNumbered"/>
    <dgm:cxn modelId="{4F7922C8-E849-BB47-B208-DF802AB4379B}" type="presParOf" srcId="{9CA5DA0B-AA98-AB4A-B1AD-2F53E73218DA}" destId="{46F020C1-B738-7B4B-94B6-716C4476AAAF}" srcOrd="0" destOrd="0" presId="urn:microsoft.com/office/officeart/2016/7/layout/BasicLinearProcessNumbered"/>
    <dgm:cxn modelId="{30A3A30C-DF77-EA45-A5F5-BC2B66339F8C}" type="presParOf" srcId="{9CA5DA0B-AA98-AB4A-B1AD-2F53E73218DA}" destId="{F20DF8EA-9A49-DE43-B930-7385CEA34FE2}" srcOrd="1" destOrd="0" presId="urn:microsoft.com/office/officeart/2016/7/layout/BasicLinearProcessNumbered"/>
    <dgm:cxn modelId="{E091CDD2-7E46-8D4E-B8A6-071CDB078DE9}" type="presParOf" srcId="{9CA5DA0B-AA98-AB4A-B1AD-2F53E73218DA}" destId="{4707B84F-D98B-2941-A22E-9C9AE9A5D161}" srcOrd="2" destOrd="0" presId="urn:microsoft.com/office/officeart/2016/7/layout/BasicLinearProcessNumbered"/>
    <dgm:cxn modelId="{298EDCEB-6003-6F4C-98B6-8F3B15C5381A}" type="presParOf" srcId="{9CA5DA0B-AA98-AB4A-B1AD-2F53E73218DA}" destId="{4D4C6860-0FAB-2947-B181-A87B35150DDA}" srcOrd="3" destOrd="0" presId="urn:microsoft.com/office/officeart/2016/7/layout/BasicLinearProcessNumbered"/>
    <dgm:cxn modelId="{DDA33C18-8EFF-BC4A-8C28-CE4DE896B0FB}" type="presParOf" srcId="{DB752657-11EE-9246-9684-4B7D7274B8F5}" destId="{90097BC7-B1C3-D84B-8F93-A5FFD4843481}" srcOrd="1" destOrd="0" presId="urn:microsoft.com/office/officeart/2016/7/layout/BasicLinearProcessNumbered"/>
    <dgm:cxn modelId="{667681EA-483B-9142-B4EE-6F6AEEDD4548}" type="presParOf" srcId="{DB752657-11EE-9246-9684-4B7D7274B8F5}" destId="{A033FEC6-7133-5A48-8396-945DE1FD410D}" srcOrd="2" destOrd="0" presId="urn:microsoft.com/office/officeart/2016/7/layout/BasicLinearProcessNumbered"/>
    <dgm:cxn modelId="{9B83DF87-1583-8549-B716-571855C0B436}" type="presParOf" srcId="{A033FEC6-7133-5A48-8396-945DE1FD410D}" destId="{B192F35B-B688-3F43-9348-50A9A3B0DB37}" srcOrd="0" destOrd="0" presId="urn:microsoft.com/office/officeart/2016/7/layout/BasicLinearProcessNumbered"/>
    <dgm:cxn modelId="{3A5A1088-F7C2-F748-8D9D-D3362D1D5B8F}" type="presParOf" srcId="{A033FEC6-7133-5A48-8396-945DE1FD410D}" destId="{725B8DD9-C8D0-A14C-B108-3969730F4D33}" srcOrd="1" destOrd="0" presId="urn:microsoft.com/office/officeart/2016/7/layout/BasicLinearProcessNumbered"/>
    <dgm:cxn modelId="{9961563C-EC4B-E340-B22A-F0A1F9F6C755}" type="presParOf" srcId="{A033FEC6-7133-5A48-8396-945DE1FD410D}" destId="{F42C3CA7-8D8B-1D49-9E92-3968333ADCC7}" srcOrd="2" destOrd="0" presId="urn:microsoft.com/office/officeart/2016/7/layout/BasicLinearProcessNumbered"/>
    <dgm:cxn modelId="{5461BAD5-30E6-8C42-A0F7-00CCBDF67818}" type="presParOf" srcId="{A033FEC6-7133-5A48-8396-945DE1FD410D}" destId="{43A76B27-2BFA-2B41-BE6F-D6190F2CDA97}" srcOrd="3" destOrd="0" presId="urn:microsoft.com/office/officeart/2016/7/layout/BasicLinearProcessNumbered"/>
    <dgm:cxn modelId="{70EDC3B3-F928-FF43-A0EF-7161A332848A}" type="presParOf" srcId="{DB752657-11EE-9246-9684-4B7D7274B8F5}" destId="{3A7EA67B-C218-874B-9C14-C8ED3C17D47A}" srcOrd="3" destOrd="0" presId="urn:microsoft.com/office/officeart/2016/7/layout/BasicLinearProcessNumbered"/>
    <dgm:cxn modelId="{FFA828C3-E7EE-3E4B-81C2-CC71C200C83C}" type="presParOf" srcId="{DB752657-11EE-9246-9684-4B7D7274B8F5}" destId="{610D1786-0DB8-F346-9C41-9CB81A70331B}" srcOrd="4" destOrd="0" presId="urn:microsoft.com/office/officeart/2016/7/layout/BasicLinearProcessNumbered"/>
    <dgm:cxn modelId="{5318F156-1037-094D-865E-BA89669A406F}" type="presParOf" srcId="{610D1786-0DB8-F346-9C41-9CB81A70331B}" destId="{CD97A299-843D-5746-8EAA-BD090EEB802F}" srcOrd="0" destOrd="0" presId="urn:microsoft.com/office/officeart/2016/7/layout/BasicLinearProcessNumbered"/>
    <dgm:cxn modelId="{98AFF3B1-E060-B449-9642-04D02F0CA925}" type="presParOf" srcId="{610D1786-0DB8-F346-9C41-9CB81A70331B}" destId="{560DE355-7793-8B4F-A230-FD3F69D5965C}" srcOrd="1" destOrd="0" presId="urn:microsoft.com/office/officeart/2016/7/layout/BasicLinearProcessNumbered"/>
    <dgm:cxn modelId="{A4223D8A-3E14-F546-9829-A3A2F2859553}" type="presParOf" srcId="{610D1786-0DB8-F346-9C41-9CB81A70331B}" destId="{53575A25-F0C6-D446-B6AD-75AA6E44969F}" srcOrd="2" destOrd="0" presId="urn:microsoft.com/office/officeart/2016/7/layout/BasicLinearProcessNumbered"/>
    <dgm:cxn modelId="{4F76160C-3F0B-9243-B79A-260745B07926}" type="presParOf" srcId="{610D1786-0DB8-F346-9C41-9CB81A70331B}" destId="{5B32EA0B-35B5-DB45-AB05-8B6ADE9D777F}"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F91837-577E-4C61-9E72-7F972BD26607}"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D11A3B21-E310-4B8A-A33E-9A76CD91AE64}">
      <dgm:prSet/>
      <dgm:spPr/>
      <dgm:t>
        <a:bodyPr/>
        <a:lstStyle/>
        <a:p>
          <a:pPr>
            <a:lnSpc>
              <a:spcPct val="100000"/>
            </a:lnSpc>
            <a:defRPr b="1"/>
          </a:pPr>
          <a:r>
            <a:rPr lang="en-US"/>
            <a:t>Pay Period = The cycle the earnings POSTED to</a:t>
          </a:r>
        </a:p>
      </dgm:t>
    </dgm:pt>
    <dgm:pt modelId="{B8FF992F-7D0E-4414-A903-93F91A9DA352}" type="parTrans" cxnId="{5A7723D4-C5FF-4067-84F5-B0FD5FD4101F}">
      <dgm:prSet/>
      <dgm:spPr/>
      <dgm:t>
        <a:bodyPr/>
        <a:lstStyle/>
        <a:p>
          <a:endParaRPr lang="en-US"/>
        </a:p>
      </dgm:t>
    </dgm:pt>
    <dgm:pt modelId="{EFBB5C0B-A98B-42FE-948C-C9CD6E9D3B39}" type="sibTrans" cxnId="{5A7723D4-C5FF-4067-84F5-B0FD5FD4101F}">
      <dgm:prSet/>
      <dgm:spPr/>
      <dgm:t>
        <a:bodyPr/>
        <a:lstStyle/>
        <a:p>
          <a:endParaRPr lang="en-US"/>
        </a:p>
      </dgm:t>
    </dgm:pt>
    <dgm:pt modelId="{1D6341F1-6B4F-416E-B78E-E250AB730B8E}">
      <dgm:prSet/>
      <dgm:spPr/>
      <dgm:t>
        <a:bodyPr/>
        <a:lstStyle/>
        <a:p>
          <a:pPr>
            <a:lnSpc>
              <a:spcPct val="100000"/>
            </a:lnSpc>
          </a:pPr>
          <a:r>
            <a:rPr lang="en-US" dirty="0"/>
            <a:t>Example:  Monthly earnings 1/1/19-1/31/19 posts to the PAY PERIOD 1/31/19</a:t>
          </a:r>
        </a:p>
      </dgm:t>
    </dgm:pt>
    <dgm:pt modelId="{43A7EFFC-AA64-4D11-98C2-9B9942CDBE35}" type="parTrans" cxnId="{8C2AA0B5-1778-4C6D-A8FB-902C42C17511}">
      <dgm:prSet/>
      <dgm:spPr/>
      <dgm:t>
        <a:bodyPr/>
        <a:lstStyle/>
        <a:p>
          <a:endParaRPr lang="en-US"/>
        </a:p>
      </dgm:t>
    </dgm:pt>
    <dgm:pt modelId="{64288813-095C-42B7-B631-FB4DD770AB09}" type="sibTrans" cxnId="{8C2AA0B5-1778-4C6D-A8FB-902C42C17511}">
      <dgm:prSet/>
      <dgm:spPr/>
      <dgm:t>
        <a:bodyPr/>
        <a:lstStyle/>
        <a:p>
          <a:endParaRPr lang="en-US"/>
        </a:p>
      </dgm:t>
    </dgm:pt>
    <dgm:pt modelId="{AA3C0660-D25F-45C7-AE2C-9D29F50A8FA8}">
      <dgm:prSet/>
      <dgm:spPr/>
      <dgm:t>
        <a:bodyPr/>
        <a:lstStyle/>
        <a:p>
          <a:r>
            <a:rPr lang="en-US" dirty="0"/>
            <a:t>Vacation take in December 2018 (EARNING PERIOD 12/31/18) is reflected on the PAY PERIOD 1/31/19 as monthly paid employees report leave usage in arrears</a:t>
          </a:r>
        </a:p>
      </dgm:t>
    </dgm:pt>
    <dgm:pt modelId="{E53797E4-16BD-4FA9-8246-7E25D9372E4A}" type="parTrans" cxnId="{21C29B74-EC42-4ACA-B855-9040D0D207D1}">
      <dgm:prSet/>
      <dgm:spPr/>
      <dgm:t>
        <a:bodyPr/>
        <a:lstStyle/>
        <a:p>
          <a:endParaRPr lang="en-US"/>
        </a:p>
      </dgm:t>
    </dgm:pt>
    <dgm:pt modelId="{28546524-0A3B-44F5-97E0-340F1E46DFC0}" type="sibTrans" cxnId="{21C29B74-EC42-4ACA-B855-9040D0D207D1}">
      <dgm:prSet/>
      <dgm:spPr/>
      <dgm:t>
        <a:bodyPr/>
        <a:lstStyle/>
        <a:p>
          <a:endParaRPr lang="en-US"/>
        </a:p>
      </dgm:t>
    </dgm:pt>
    <dgm:pt modelId="{D8EE2496-565B-44F1-B80A-6E9AF885E37C}">
      <dgm:prSet/>
      <dgm:spPr/>
      <dgm:t>
        <a:bodyPr/>
        <a:lstStyle/>
        <a:p>
          <a:r>
            <a:rPr lang="en-US"/>
            <a:t>Can have pay and report leave usage from prior earning periods</a:t>
          </a:r>
        </a:p>
      </dgm:t>
    </dgm:pt>
    <dgm:pt modelId="{0EBC443A-0314-40A8-A53A-836AE3AFA155}" type="parTrans" cxnId="{D0373797-2B3D-4682-89BA-CE7064B0DB6D}">
      <dgm:prSet/>
      <dgm:spPr/>
      <dgm:t>
        <a:bodyPr/>
        <a:lstStyle/>
        <a:p>
          <a:endParaRPr lang="en-US"/>
        </a:p>
      </dgm:t>
    </dgm:pt>
    <dgm:pt modelId="{FDC3EC4F-863E-45AB-B136-5982B95E13BC}" type="sibTrans" cxnId="{D0373797-2B3D-4682-89BA-CE7064B0DB6D}">
      <dgm:prSet/>
      <dgm:spPr/>
      <dgm:t>
        <a:bodyPr/>
        <a:lstStyle/>
        <a:p>
          <a:endParaRPr lang="en-US"/>
        </a:p>
      </dgm:t>
    </dgm:pt>
    <dgm:pt modelId="{9C33A195-A064-45DA-8227-F7801C2F7710}">
      <dgm:prSet/>
      <dgm:spPr/>
      <dgm:t>
        <a:bodyPr/>
        <a:lstStyle/>
        <a:p>
          <a:pPr>
            <a:lnSpc>
              <a:spcPct val="100000"/>
            </a:lnSpc>
            <a:defRPr b="1"/>
          </a:pPr>
          <a:r>
            <a:rPr lang="en-US"/>
            <a:t>Earning Period = The cycle the earnings were PAID (earned) for</a:t>
          </a:r>
        </a:p>
      </dgm:t>
    </dgm:pt>
    <dgm:pt modelId="{7F645895-4486-41EA-AE48-EFAA9A7C5004}" type="parTrans" cxnId="{93D456DE-27FB-4540-BF57-CCB35098A6B8}">
      <dgm:prSet/>
      <dgm:spPr/>
      <dgm:t>
        <a:bodyPr/>
        <a:lstStyle/>
        <a:p>
          <a:endParaRPr lang="en-US"/>
        </a:p>
      </dgm:t>
    </dgm:pt>
    <dgm:pt modelId="{F55F7BB8-2222-4506-8CBD-6406523D4025}" type="sibTrans" cxnId="{93D456DE-27FB-4540-BF57-CCB35098A6B8}">
      <dgm:prSet/>
      <dgm:spPr/>
      <dgm:t>
        <a:bodyPr/>
        <a:lstStyle/>
        <a:p>
          <a:endParaRPr lang="en-US"/>
        </a:p>
      </dgm:t>
    </dgm:pt>
    <dgm:pt modelId="{956C5285-1694-4F52-AE27-DD285ECF4257}">
      <dgm:prSet/>
      <dgm:spPr/>
      <dgm:t>
        <a:bodyPr/>
        <a:lstStyle/>
        <a:p>
          <a:pPr>
            <a:lnSpc>
              <a:spcPct val="100000"/>
            </a:lnSpc>
          </a:pPr>
          <a:r>
            <a:rPr lang="en-US"/>
            <a:t>Example:  Bi Weekly earnings 12/30/18-1/12/19 posts to the PAY PERIOD 1/12/19 </a:t>
          </a:r>
        </a:p>
      </dgm:t>
    </dgm:pt>
    <dgm:pt modelId="{05713D20-00B4-42F6-A91A-4689F2570C90}" type="parTrans" cxnId="{B86A8859-1E2B-4B25-964B-2F53452F56D9}">
      <dgm:prSet/>
      <dgm:spPr/>
      <dgm:t>
        <a:bodyPr/>
        <a:lstStyle/>
        <a:p>
          <a:endParaRPr lang="en-US"/>
        </a:p>
      </dgm:t>
    </dgm:pt>
    <dgm:pt modelId="{49BF4FC8-685A-488E-9679-D2819E3C4497}" type="sibTrans" cxnId="{B86A8859-1E2B-4B25-964B-2F53452F56D9}">
      <dgm:prSet/>
      <dgm:spPr/>
      <dgm:t>
        <a:bodyPr/>
        <a:lstStyle/>
        <a:p>
          <a:endParaRPr lang="en-US"/>
        </a:p>
      </dgm:t>
    </dgm:pt>
    <dgm:pt modelId="{AD2E3805-7F1F-43DD-A32B-A6533F4C27C3}">
      <dgm:prSet/>
      <dgm:spPr/>
      <dgm:t>
        <a:bodyPr/>
        <a:lstStyle/>
        <a:p>
          <a:r>
            <a:rPr lang="en-US"/>
            <a:t>ALL earnings are broken down by pay type (vacation, sick, comp taken, holiday, reg, etc.)</a:t>
          </a:r>
        </a:p>
      </dgm:t>
    </dgm:pt>
    <dgm:pt modelId="{129AD7AB-0465-4DAD-BD15-2F1EDC29D9D8}" type="parTrans" cxnId="{C1CC6151-48D2-401B-8A89-FB554CDCC0EB}">
      <dgm:prSet/>
      <dgm:spPr/>
      <dgm:t>
        <a:bodyPr/>
        <a:lstStyle/>
        <a:p>
          <a:endParaRPr lang="en-US"/>
        </a:p>
      </dgm:t>
    </dgm:pt>
    <dgm:pt modelId="{94D0529F-8567-4BB5-9DFF-EA02A53C0E98}" type="sibTrans" cxnId="{C1CC6151-48D2-401B-8A89-FB554CDCC0EB}">
      <dgm:prSet/>
      <dgm:spPr/>
      <dgm:t>
        <a:bodyPr/>
        <a:lstStyle/>
        <a:p>
          <a:endParaRPr lang="en-US"/>
        </a:p>
      </dgm:t>
    </dgm:pt>
    <dgm:pt modelId="{89C6540C-582E-4FE4-9007-17D9D93EBB96}">
      <dgm:prSet/>
      <dgm:spPr/>
      <dgm:t>
        <a:bodyPr/>
        <a:lstStyle/>
        <a:p>
          <a:r>
            <a:rPr lang="en-US" dirty="0"/>
            <a:t>Leave is not generally reported in arrears</a:t>
          </a:r>
        </a:p>
      </dgm:t>
    </dgm:pt>
    <dgm:pt modelId="{7710004B-6D73-4337-B0D0-2CBAEFE6A3EC}" type="parTrans" cxnId="{55DE427B-83AA-4475-92E3-C757DD29234D}">
      <dgm:prSet/>
      <dgm:spPr/>
      <dgm:t>
        <a:bodyPr/>
        <a:lstStyle/>
        <a:p>
          <a:endParaRPr lang="en-US"/>
        </a:p>
      </dgm:t>
    </dgm:pt>
    <dgm:pt modelId="{659539EA-71BC-4C2E-B540-81F9883EA344}" type="sibTrans" cxnId="{55DE427B-83AA-4475-92E3-C757DD29234D}">
      <dgm:prSet/>
      <dgm:spPr/>
      <dgm:t>
        <a:bodyPr/>
        <a:lstStyle/>
        <a:p>
          <a:endParaRPr lang="en-US"/>
        </a:p>
      </dgm:t>
    </dgm:pt>
    <dgm:pt modelId="{0B5A076F-8BBF-4F1E-89B7-545576229603}">
      <dgm:prSet/>
      <dgm:spPr/>
      <dgm:t>
        <a:bodyPr/>
        <a:lstStyle/>
        <a:p>
          <a:r>
            <a:rPr lang="en-US"/>
            <a:t>Can have prior earning period pay on the same pay period</a:t>
          </a:r>
        </a:p>
      </dgm:t>
    </dgm:pt>
    <dgm:pt modelId="{FA3F0931-FABD-48E2-BE41-09F6E2491586}" type="parTrans" cxnId="{3327DD4C-FBAB-40C4-A051-4D0B1DACBA0C}">
      <dgm:prSet/>
      <dgm:spPr/>
      <dgm:t>
        <a:bodyPr/>
        <a:lstStyle/>
        <a:p>
          <a:endParaRPr lang="en-US"/>
        </a:p>
      </dgm:t>
    </dgm:pt>
    <dgm:pt modelId="{E8933DAD-5CF0-4561-BEDD-65CAFFA8CA94}" type="sibTrans" cxnId="{3327DD4C-FBAB-40C4-A051-4D0B1DACBA0C}">
      <dgm:prSet/>
      <dgm:spPr/>
      <dgm:t>
        <a:bodyPr/>
        <a:lstStyle/>
        <a:p>
          <a:endParaRPr lang="en-US"/>
        </a:p>
      </dgm:t>
    </dgm:pt>
    <dgm:pt modelId="{F22B9DAD-EAE9-4E07-9FF6-CD04A62B1558}" type="pres">
      <dgm:prSet presAssocID="{ABF91837-577E-4C61-9E72-7F972BD26607}" presName="root" presStyleCnt="0">
        <dgm:presLayoutVars>
          <dgm:dir/>
          <dgm:resizeHandles val="exact"/>
        </dgm:presLayoutVars>
      </dgm:prSet>
      <dgm:spPr/>
    </dgm:pt>
    <dgm:pt modelId="{091A223D-E8F3-45D6-B984-4C9294FC5E09}" type="pres">
      <dgm:prSet presAssocID="{D11A3B21-E310-4B8A-A33E-9A76CD91AE64}" presName="compNode" presStyleCnt="0"/>
      <dgm:spPr/>
    </dgm:pt>
    <dgm:pt modelId="{F3DD3240-A9C0-49DC-8686-7003BB0B2AF1}" type="pres">
      <dgm:prSet presAssocID="{D11A3B21-E310-4B8A-A33E-9A76CD91AE6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D08E4124-8732-409E-A8A6-EBF542F323BD}" type="pres">
      <dgm:prSet presAssocID="{D11A3B21-E310-4B8A-A33E-9A76CD91AE64}" presName="iconSpace" presStyleCnt="0"/>
      <dgm:spPr/>
    </dgm:pt>
    <dgm:pt modelId="{A6FBC14B-2C4D-4C6B-9D90-A94E6A6EE3EF}" type="pres">
      <dgm:prSet presAssocID="{D11A3B21-E310-4B8A-A33E-9A76CD91AE64}" presName="parTx" presStyleLbl="revTx" presStyleIdx="0" presStyleCnt="4">
        <dgm:presLayoutVars>
          <dgm:chMax val="0"/>
          <dgm:chPref val="0"/>
        </dgm:presLayoutVars>
      </dgm:prSet>
      <dgm:spPr/>
    </dgm:pt>
    <dgm:pt modelId="{6EA4BD43-FE3F-4595-BA2F-5C507799760E}" type="pres">
      <dgm:prSet presAssocID="{D11A3B21-E310-4B8A-A33E-9A76CD91AE64}" presName="txSpace" presStyleCnt="0"/>
      <dgm:spPr/>
    </dgm:pt>
    <dgm:pt modelId="{B4419FFF-3DA0-4391-91F1-2F146E01B019}" type="pres">
      <dgm:prSet presAssocID="{D11A3B21-E310-4B8A-A33E-9A76CD91AE64}" presName="desTx" presStyleLbl="revTx" presStyleIdx="1" presStyleCnt="4">
        <dgm:presLayoutVars/>
      </dgm:prSet>
      <dgm:spPr/>
    </dgm:pt>
    <dgm:pt modelId="{2010B443-E21F-4873-9A03-96B91C61959A}" type="pres">
      <dgm:prSet presAssocID="{EFBB5C0B-A98B-42FE-948C-C9CD6E9D3B39}" presName="sibTrans" presStyleCnt="0"/>
      <dgm:spPr/>
    </dgm:pt>
    <dgm:pt modelId="{F65B0B5A-6577-4E24-BC95-F8A33A60D16E}" type="pres">
      <dgm:prSet presAssocID="{9C33A195-A064-45DA-8227-F7801C2F7710}" presName="compNode" presStyleCnt="0"/>
      <dgm:spPr/>
    </dgm:pt>
    <dgm:pt modelId="{560DA728-DB9D-4DD7-B0F7-CB98329D2CAA}" type="pres">
      <dgm:prSet presAssocID="{9C33A195-A064-45DA-8227-F7801C2F771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B008A6BA-256A-4168-A03B-4742EC9FA748}" type="pres">
      <dgm:prSet presAssocID="{9C33A195-A064-45DA-8227-F7801C2F7710}" presName="iconSpace" presStyleCnt="0"/>
      <dgm:spPr/>
    </dgm:pt>
    <dgm:pt modelId="{3B965412-1B6C-479A-AF55-C330C9AF2120}" type="pres">
      <dgm:prSet presAssocID="{9C33A195-A064-45DA-8227-F7801C2F7710}" presName="parTx" presStyleLbl="revTx" presStyleIdx="2" presStyleCnt="4">
        <dgm:presLayoutVars>
          <dgm:chMax val="0"/>
          <dgm:chPref val="0"/>
        </dgm:presLayoutVars>
      </dgm:prSet>
      <dgm:spPr/>
    </dgm:pt>
    <dgm:pt modelId="{ECCFC187-FF17-45DD-8806-1598F7765B2C}" type="pres">
      <dgm:prSet presAssocID="{9C33A195-A064-45DA-8227-F7801C2F7710}" presName="txSpace" presStyleCnt="0"/>
      <dgm:spPr/>
    </dgm:pt>
    <dgm:pt modelId="{DCC53866-7399-46D8-B05C-446E20DEC896}" type="pres">
      <dgm:prSet presAssocID="{9C33A195-A064-45DA-8227-F7801C2F7710}" presName="desTx" presStyleLbl="revTx" presStyleIdx="3" presStyleCnt="4">
        <dgm:presLayoutVars/>
      </dgm:prSet>
      <dgm:spPr/>
    </dgm:pt>
  </dgm:ptLst>
  <dgm:cxnLst>
    <dgm:cxn modelId="{6F751004-836C-964A-80F1-A8E07C9703D0}" type="presOf" srcId="{AD2E3805-7F1F-43DD-A32B-A6533F4C27C3}" destId="{DCC53866-7399-46D8-B05C-446E20DEC896}" srcOrd="0" destOrd="1" presId="urn:microsoft.com/office/officeart/2018/5/layout/CenteredIconLabelDescriptionList"/>
    <dgm:cxn modelId="{9DF51006-95D6-B341-8C05-82779D27C611}" type="presOf" srcId="{9C33A195-A064-45DA-8227-F7801C2F7710}" destId="{3B965412-1B6C-479A-AF55-C330C9AF2120}" srcOrd="0" destOrd="0" presId="urn:microsoft.com/office/officeart/2018/5/layout/CenteredIconLabelDescriptionList"/>
    <dgm:cxn modelId="{980C7407-50FC-6E46-A707-74284DBE3A95}" type="presOf" srcId="{0B5A076F-8BBF-4F1E-89B7-545576229603}" destId="{DCC53866-7399-46D8-B05C-446E20DEC896}" srcOrd="0" destOrd="3" presId="urn:microsoft.com/office/officeart/2018/5/layout/CenteredIconLabelDescriptionList"/>
    <dgm:cxn modelId="{9E7BA708-CE9B-2548-A3B9-03A978BEA9EF}" type="presOf" srcId="{D11A3B21-E310-4B8A-A33E-9A76CD91AE64}" destId="{A6FBC14B-2C4D-4C6B-9D90-A94E6A6EE3EF}" srcOrd="0" destOrd="0" presId="urn:microsoft.com/office/officeart/2018/5/layout/CenteredIconLabelDescriptionList"/>
    <dgm:cxn modelId="{24674B0E-B9FA-0A4A-A555-87099270E647}" type="presOf" srcId="{ABF91837-577E-4C61-9E72-7F972BD26607}" destId="{F22B9DAD-EAE9-4E07-9FF6-CD04A62B1558}" srcOrd="0" destOrd="0" presId="urn:microsoft.com/office/officeart/2018/5/layout/CenteredIconLabelDescriptionList"/>
    <dgm:cxn modelId="{48650847-750F-DB46-A59D-72E3B9363990}" type="presOf" srcId="{89C6540C-582E-4FE4-9007-17D9D93EBB96}" destId="{DCC53866-7399-46D8-B05C-446E20DEC896}" srcOrd="0" destOrd="2" presId="urn:microsoft.com/office/officeart/2018/5/layout/CenteredIconLabelDescriptionList"/>
    <dgm:cxn modelId="{3327DD4C-FBAB-40C4-A051-4D0B1DACBA0C}" srcId="{956C5285-1694-4F52-AE27-DD285ECF4257}" destId="{0B5A076F-8BBF-4F1E-89B7-545576229603}" srcOrd="2" destOrd="0" parTransId="{FA3F0931-FABD-48E2-BE41-09F6E2491586}" sibTransId="{E8933DAD-5CF0-4561-BEDD-65CAFFA8CA94}"/>
    <dgm:cxn modelId="{C1CC6151-48D2-401B-8A89-FB554CDCC0EB}" srcId="{956C5285-1694-4F52-AE27-DD285ECF4257}" destId="{AD2E3805-7F1F-43DD-A32B-A6533F4C27C3}" srcOrd="0" destOrd="0" parTransId="{129AD7AB-0465-4DAD-BD15-2F1EDC29D9D8}" sibTransId="{94D0529F-8567-4BB5-9DFF-EA02A53C0E98}"/>
    <dgm:cxn modelId="{B86A8859-1E2B-4B25-964B-2F53452F56D9}" srcId="{9C33A195-A064-45DA-8227-F7801C2F7710}" destId="{956C5285-1694-4F52-AE27-DD285ECF4257}" srcOrd="0" destOrd="0" parTransId="{05713D20-00B4-42F6-A91A-4689F2570C90}" sibTransId="{49BF4FC8-685A-488E-9679-D2819E3C4497}"/>
    <dgm:cxn modelId="{2B5A4C6A-405A-F44A-9A53-684989B989E6}" type="presOf" srcId="{D8EE2496-565B-44F1-B80A-6E9AF885E37C}" destId="{B4419FFF-3DA0-4391-91F1-2F146E01B019}" srcOrd="0" destOrd="2" presId="urn:microsoft.com/office/officeart/2018/5/layout/CenteredIconLabelDescriptionList"/>
    <dgm:cxn modelId="{46A84D6D-5520-A843-96EB-BBAFE9D9A8AA}" type="presOf" srcId="{AA3C0660-D25F-45C7-AE2C-9D29F50A8FA8}" destId="{B4419FFF-3DA0-4391-91F1-2F146E01B019}" srcOrd="0" destOrd="1" presId="urn:microsoft.com/office/officeart/2018/5/layout/CenteredIconLabelDescriptionList"/>
    <dgm:cxn modelId="{AA22C170-A7F1-7E42-A4ED-FD884E377DB3}" type="presOf" srcId="{956C5285-1694-4F52-AE27-DD285ECF4257}" destId="{DCC53866-7399-46D8-B05C-446E20DEC896}" srcOrd="0" destOrd="0" presId="urn:microsoft.com/office/officeart/2018/5/layout/CenteredIconLabelDescriptionList"/>
    <dgm:cxn modelId="{21C29B74-EC42-4ACA-B855-9040D0D207D1}" srcId="{1D6341F1-6B4F-416E-B78E-E250AB730B8E}" destId="{AA3C0660-D25F-45C7-AE2C-9D29F50A8FA8}" srcOrd="0" destOrd="0" parTransId="{E53797E4-16BD-4FA9-8246-7E25D9372E4A}" sibTransId="{28546524-0A3B-44F5-97E0-340F1E46DFC0}"/>
    <dgm:cxn modelId="{55DE427B-83AA-4475-92E3-C757DD29234D}" srcId="{956C5285-1694-4F52-AE27-DD285ECF4257}" destId="{89C6540C-582E-4FE4-9007-17D9D93EBB96}" srcOrd="1" destOrd="0" parTransId="{7710004B-6D73-4337-B0D0-2CBAEFE6A3EC}" sibTransId="{659539EA-71BC-4C2E-B540-81F9883EA344}"/>
    <dgm:cxn modelId="{D0373797-2B3D-4682-89BA-CE7064B0DB6D}" srcId="{1D6341F1-6B4F-416E-B78E-E250AB730B8E}" destId="{D8EE2496-565B-44F1-B80A-6E9AF885E37C}" srcOrd="1" destOrd="0" parTransId="{0EBC443A-0314-40A8-A53A-836AE3AFA155}" sibTransId="{FDC3EC4F-863E-45AB-B136-5982B95E13BC}"/>
    <dgm:cxn modelId="{8C2AA0B5-1778-4C6D-A8FB-902C42C17511}" srcId="{D11A3B21-E310-4B8A-A33E-9A76CD91AE64}" destId="{1D6341F1-6B4F-416E-B78E-E250AB730B8E}" srcOrd="0" destOrd="0" parTransId="{43A7EFFC-AA64-4D11-98C2-9B9942CDBE35}" sibTransId="{64288813-095C-42B7-B631-FB4DD770AB09}"/>
    <dgm:cxn modelId="{B54179B6-6135-AA49-BC8D-98CA488E8DF9}" type="presOf" srcId="{1D6341F1-6B4F-416E-B78E-E250AB730B8E}" destId="{B4419FFF-3DA0-4391-91F1-2F146E01B019}" srcOrd="0" destOrd="0" presId="urn:microsoft.com/office/officeart/2018/5/layout/CenteredIconLabelDescriptionList"/>
    <dgm:cxn modelId="{5A7723D4-C5FF-4067-84F5-B0FD5FD4101F}" srcId="{ABF91837-577E-4C61-9E72-7F972BD26607}" destId="{D11A3B21-E310-4B8A-A33E-9A76CD91AE64}" srcOrd="0" destOrd="0" parTransId="{B8FF992F-7D0E-4414-A903-93F91A9DA352}" sibTransId="{EFBB5C0B-A98B-42FE-948C-C9CD6E9D3B39}"/>
    <dgm:cxn modelId="{93D456DE-27FB-4540-BF57-CCB35098A6B8}" srcId="{ABF91837-577E-4C61-9E72-7F972BD26607}" destId="{9C33A195-A064-45DA-8227-F7801C2F7710}" srcOrd="1" destOrd="0" parTransId="{7F645895-4486-41EA-AE48-EFAA9A7C5004}" sibTransId="{F55F7BB8-2222-4506-8CBD-6406523D4025}"/>
    <dgm:cxn modelId="{F56999AE-4536-7246-B6D5-FFCC01AE8196}" type="presParOf" srcId="{F22B9DAD-EAE9-4E07-9FF6-CD04A62B1558}" destId="{091A223D-E8F3-45D6-B984-4C9294FC5E09}" srcOrd="0" destOrd="0" presId="urn:microsoft.com/office/officeart/2018/5/layout/CenteredIconLabelDescriptionList"/>
    <dgm:cxn modelId="{47379979-F5CE-F444-8CA8-0F7D60FEB141}" type="presParOf" srcId="{091A223D-E8F3-45D6-B984-4C9294FC5E09}" destId="{F3DD3240-A9C0-49DC-8686-7003BB0B2AF1}" srcOrd="0" destOrd="0" presId="urn:microsoft.com/office/officeart/2018/5/layout/CenteredIconLabelDescriptionList"/>
    <dgm:cxn modelId="{94C35623-1309-5444-A6E8-75021E650B48}" type="presParOf" srcId="{091A223D-E8F3-45D6-B984-4C9294FC5E09}" destId="{D08E4124-8732-409E-A8A6-EBF542F323BD}" srcOrd="1" destOrd="0" presId="urn:microsoft.com/office/officeart/2018/5/layout/CenteredIconLabelDescriptionList"/>
    <dgm:cxn modelId="{0DAA436C-D426-9948-A0F7-E8D69E015522}" type="presParOf" srcId="{091A223D-E8F3-45D6-B984-4C9294FC5E09}" destId="{A6FBC14B-2C4D-4C6B-9D90-A94E6A6EE3EF}" srcOrd="2" destOrd="0" presId="urn:microsoft.com/office/officeart/2018/5/layout/CenteredIconLabelDescriptionList"/>
    <dgm:cxn modelId="{B8F3CE47-12D0-534B-98BD-C981362453DB}" type="presParOf" srcId="{091A223D-E8F3-45D6-B984-4C9294FC5E09}" destId="{6EA4BD43-FE3F-4595-BA2F-5C507799760E}" srcOrd="3" destOrd="0" presId="urn:microsoft.com/office/officeart/2018/5/layout/CenteredIconLabelDescriptionList"/>
    <dgm:cxn modelId="{A5111F10-F894-264B-9910-C87A6AF26541}" type="presParOf" srcId="{091A223D-E8F3-45D6-B984-4C9294FC5E09}" destId="{B4419FFF-3DA0-4391-91F1-2F146E01B019}" srcOrd="4" destOrd="0" presId="urn:microsoft.com/office/officeart/2018/5/layout/CenteredIconLabelDescriptionList"/>
    <dgm:cxn modelId="{4044C467-8C63-0F4C-9758-2E90A887A0E8}" type="presParOf" srcId="{F22B9DAD-EAE9-4E07-9FF6-CD04A62B1558}" destId="{2010B443-E21F-4873-9A03-96B91C61959A}" srcOrd="1" destOrd="0" presId="urn:microsoft.com/office/officeart/2018/5/layout/CenteredIconLabelDescriptionList"/>
    <dgm:cxn modelId="{1B01EB62-C94B-8644-B483-F9DA559A65A7}" type="presParOf" srcId="{F22B9DAD-EAE9-4E07-9FF6-CD04A62B1558}" destId="{F65B0B5A-6577-4E24-BC95-F8A33A60D16E}" srcOrd="2" destOrd="0" presId="urn:microsoft.com/office/officeart/2018/5/layout/CenteredIconLabelDescriptionList"/>
    <dgm:cxn modelId="{7ECB0694-6EE8-3540-B169-3857C0207D56}" type="presParOf" srcId="{F65B0B5A-6577-4E24-BC95-F8A33A60D16E}" destId="{560DA728-DB9D-4DD7-B0F7-CB98329D2CAA}" srcOrd="0" destOrd="0" presId="urn:microsoft.com/office/officeart/2018/5/layout/CenteredIconLabelDescriptionList"/>
    <dgm:cxn modelId="{FAAB103E-AAD6-3248-94AE-179EA4EBBD14}" type="presParOf" srcId="{F65B0B5A-6577-4E24-BC95-F8A33A60D16E}" destId="{B008A6BA-256A-4168-A03B-4742EC9FA748}" srcOrd="1" destOrd="0" presId="urn:microsoft.com/office/officeart/2018/5/layout/CenteredIconLabelDescriptionList"/>
    <dgm:cxn modelId="{BCFE000E-C87A-974A-BD9F-1B4672787EFF}" type="presParOf" srcId="{F65B0B5A-6577-4E24-BC95-F8A33A60D16E}" destId="{3B965412-1B6C-479A-AF55-C330C9AF2120}" srcOrd="2" destOrd="0" presId="urn:microsoft.com/office/officeart/2018/5/layout/CenteredIconLabelDescriptionList"/>
    <dgm:cxn modelId="{CB6D7BBF-A4D6-564D-A752-F43AB376AF20}" type="presParOf" srcId="{F65B0B5A-6577-4E24-BC95-F8A33A60D16E}" destId="{ECCFC187-FF17-45DD-8806-1598F7765B2C}" srcOrd="3" destOrd="0" presId="urn:microsoft.com/office/officeart/2018/5/layout/CenteredIconLabelDescriptionList"/>
    <dgm:cxn modelId="{41A8ED5E-BEAF-914F-ACA8-603FCBF85228}" type="presParOf" srcId="{F65B0B5A-6577-4E24-BC95-F8A33A60D16E}" destId="{DCC53866-7399-46D8-B05C-446E20DEC89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512315-36FD-48D3-A94F-F1A2E3670345}" type="doc">
      <dgm:prSet loTypeId="urn:microsoft.com/office/officeart/2018/5/layout/Centered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FC36B41C-F3F2-402D-9645-934A7686486D}">
      <dgm:prSet/>
      <dgm:spPr/>
      <dgm:t>
        <a:bodyPr/>
        <a:lstStyle/>
        <a:p>
          <a:pPr>
            <a:lnSpc>
              <a:spcPct val="100000"/>
            </a:lnSpc>
            <a:defRPr b="1"/>
          </a:pPr>
          <a:r>
            <a:rPr lang="en-US"/>
            <a:t>Submissions for Direct Retro follow the same submission deadlines as all other pay impacting actions</a:t>
          </a:r>
        </a:p>
      </dgm:t>
    </dgm:pt>
    <dgm:pt modelId="{63CD0F1F-19F4-40DE-A5A3-52E4079E4A3F}" type="parTrans" cxnId="{116A2B90-D387-4A39-899D-AA90B3086910}">
      <dgm:prSet/>
      <dgm:spPr/>
      <dgm:t>
        <a:bodyPr/>
        <a:lstStyle/>
        <a:p>
          <a:endParaRPr lang="en-US"/>
        </a:p>
      </dgm:t>
    </dgm:pt>
    <dgm:pt modelId="{B3CD52CD-7B71-49B4-BDFC-7109C685E375}" type="sibTrans" cxnId="{116A2B90-D387-4A39-899D-AA90B3086910}">
      <dgm:prSet/>
      <dgm:spPr/>
      <dgm:t>
        <a:bodyPr/>
        <a:lstStyle/>
        <a:p>
          <a:endParaRPr lang="en-US"/>
        </a:p>
      </dgm:t>
    </dgm:pt>
    <dgm:pt modelId="{7927EF2E-8BED-4AD0-9DAE-098E912E1457}">
      <dgm:prSet/>
      <dgm:spPr/>
      <dgm:t>
        <a:bodyPr/>
        <a:lstStyle/>
        <a:p>
          <a:pPr>
            <a:lnSpc>
              <a:spcPct val="100000"/>
            </a:lnSpc>
            <a:defRPr b="1"/>
          </a:pPr>
          <a:r>
            <a:rPr lang="en-US" dirty="0"/>
            <a:t>Calendar for per cycle deadlines is housed on the Payroll Services website</a:t>
          </a:r>
        </a:p>
      </dgm:t>
    </dgm:pt>
    <dgm:pt modelId="{0000D736-5E66-4CE2-A28A-5B3A57AEE764}" type="parTrans" cxnId="{9A77BF86-1B42-45B6-B669-4890E85BF9D0}">
      <dgm:prSet/>
      <dgm:spPr/>
      <dgm:t>
        <a:bodyPr/>
        <a:lstStyle/>
        <a:p>
          <a:endParaRPr lang="en-US"/>
        </a:p>
      </dgm:t>
    </dgm:pt>
    <dgm:pt modelId="{69F70C23-51FB-44DA-A9BB-510D772ADF00}" type="sibTrans" cxnId="{9A77BF86-1B42-45B6-B669-4890E85BF9D0}">
      <dgm:prSet/>
      <dgm:spPr/>
      <dgm:t>
        <a:bodyPr/>
        <a:lstStyle/>
        <a:p>
          <a:endParaRPr lang="en-US"/>
        </a:p>
      </dgm:t>
    </dgm:pt>
    <dgm:pt modelId="{3757A2CB-3A56-435A-9A34-911445CB569E}">
      <dgm:prSet/>
      <dgm:spPr/>
      <dgm:t>
        <a:bodyPr/>
        <a:lstStyle/>
        <a:p>
          <a:pPr algn="ctr">
            <a:lnSpc>
              <a:spcPct val="100000"/>
            </a:lnSpc>
          </a:pPr>
          <a:r>
            <a:rPr lang="en-US" sz="1100" dirty="0"/>
            <a:t>Please reference the calendar on the website (vs downloading and referencing local to your computer or departmental drives) as changes to the calendar will ONLY be made to the online version. </a:t>
          </a:r>
        </a:p>
      </dgm:t>
    </dgm:pt>
    <dgm:pt modelId="{B3A078A2-7647-4816-A116-43D3FF08A52B}" type="parTrans" cxnId="{9341DF88-400E-4FA6-AC2F-1B347C087C66}">
      <dgm:prSet/>
      <dgm:spPr/>
      <dgm:t>
        <a:bodyPr/>
        <a:lstStyle/>
        <a:p>
          <a:endParaRPr lang="en-US"/>
        </a:p>
      </dgm:t>
    </dgm:pt>
    <dgm:pt modelId="{E2C00EDF-D06E-4CB6-83C8-7D22BF59A912}" type="sibTrans" cxnId="{9341DF88-400E-4FA6-AC2F-1B347C087C66}">
      <dgm:prSet/>
      <dgm:spPr/>
      <dgm:t>
        <a:bodyPr/>
        <a:lstStyle/>
        <a:p>
          <a:endParaRPr lang="en-US"/>
        </a:p>
      </dgm:t>
    </dgm:pt>
    <dgm:pt modelId="{5F0D27C2-D4E6-4CAE-B679-FF7DEA248834}">
      <dgm:prSet custT="1"/>
      <dgm:spPr/>
      <dgm:t>
        <a:bodyPr/>
        <a:lstStyle/>
        <a:p>
          <a:pPr algn="l">
            <a:lnSpc>
              <a:spcPct val="100000"/>
            </a:lnSpc>
          </a:pPr>
          <a:r>
            <a:rPr lang="en-US" sz="1000" i="1" dirty="0"/>
            <a:t>Notification of calendar changes are NOT communicated to departmental contacts</a:t>
          </a:r>
        </a:p>
      </dgm:t>
    </dgm:pt>
    <dgm:pt modelId="{7AD31671-8CF3-44BF-8481-F23FCE0FD42A}" type="parTrans" cxnId="{2C2329D7-EE72-42F8-9674-499A085543E6}">
      <dgm:prSet/>
      <dgm:spPr/>
      <dgm:t>
        <a:bodyPr/>
        <a:lstStyle/>
        <a:p>
          <a:endParaRPr lang="en-US"/>
        </a:p>
      </dgm:t>
    </dgm:pt>
    <dgm:pt modelId="{39285552-D417-4384-8926-147CF184FF8A}" type="sibTrans" cxnId="{2C2329D7-EE72-42F8-9674-499A085543E6}">
      <dgm:prSet/>
      <dgm:spPr/>
      <dgm:t>
        <a:bodyPr/>
        <a:lstStyle/>
        <a:p>
          <a:endParaRPr lang="en-US"/>
        </a:p>
      </dgm:t>
    </dgm:pt>
    <dgm:pt modelId="{455FDF97-23E1-4947-90FA-47E5812E1331}">
      <dgm:prSet/>
      <dgm:spPr/>
      <dgm:t>
        <a:bodyPr/>
        <a:lstStyle/>
        <a:p>
          <a:pPr>
            <a:lnSpc>
              <a:spcPct val="100000"/>
            </a:lnSpc>
            <a:defRPr b="1"/>
          </a:pPr>
          <a:r>
            <a:rPr lang="en-US"/>
            <a:t>Transfers requiring ORED approval may be delayed at least 1 cycle</a:t>
          </a:r>
        </a:p>
      </dgm:t>
    </dgm:pt>
    <dgm:pt modelId="{C486A23D-7C61-4C78-B6E2-6985FA8FD1F2}" type="parTrans" cxnId="{E4F75B7F-BD15-48F7-80C9-73178DB8CEE6}">
      <dgm:prSet/>
      <dgm:spPr/>
      <dgm:t>
        <a:bodyPr/>
        <a:lstStyle/>
        <a:p>
          <a:endParaRPr lang="en-US"/>
        </a:p>
      </dgm:t>
    </dgm:pt>
    <dgm:pt modelId="{723FB6DC-7FFE-41D5-A2BE-ADB56A018B77}" type="sibTrans" cxnId="{E4F75B7F-BD15-48F7-80C9-73178DB8CEE6}">
      <dgm:prSet/>
      <dgm:spPr/>
      <dgm:t>
        <a:bodyPr/>
        <a:lstStyle/>
        <a:p>
          <a:endParaRPr lang="en-US"/>
        </a:p>
      </dgm:t>
    </dgm:pt>
    <dgm:pt modelId="{1C3DF754-356C-4781-B3D2-4E753C871B2E}">
      <dgm:prSet/>
      <dgm:spPr/>
      <dgm:t>
        <a:bodyPr/>
        <a:lstStyle/>
        <a:p>
          <a:pPr>
            <a:lnSpc>
              <a:spcPct val="100000"/>
            </a:lnSpc>
            <a:defRPr b="1"/>
          </a:pPr>
          <a:r>
            <a:rPr lang="en-US"/>
            <a:t>Plan accordingly to avoid additional delays</a:t>
          </a:r>
        </a:p>
      </dgm:t>
    </dgm:pt>
    <dgm:pt modelId="{C3F1E951-9B29-4759-83C1-B7A3BC1FB3DE}" type="parTrans" cxnId="{C63621C3-7BD7-479B-8400-C0F800DFD8E1}">
      <dgm:prSet/>
      <dgm:spPr/>
      <dgm:t>
        <a:bodyPr/>
        <a:lstStyle/>
        <a:p>
          <a:endParaRPr lang="en-US"/>
        </a:p>
      </dgm:t>
    </dgm:pt>
    <dgm:pt modelId="{27A45083-73B7-451C-8B92-C9B0F6374945}" type="sibTrans" cxnId="{C63621C3-7BD7-479B-8400-C0F800DFD8E1}">
      <dgm:prSet/>
      <dgm:spPr/>
      <dgm:t>
        <a:bodyPr/>
        <a:lstStyle/>
        <a:p>
          <a:endParaRPr lang="en-US"/>
        </a:p>
      </dgm:t>
    </dgm:pt>
    <dgm:pt modelId="{70194BCF-140B-41F4-9C0D-664270B761D6}" type="pres">
      <dgm:prSet presAssocID="{10512315-36FD-48D3-A94F-F1A2E3670345}" presName="root" presStyleCnt="0">
        <dgm:presLayoutVars>
          <dgm:dir/>
          <dgm:resizeHandles val="exact"/>
        </dgm:presLayoutVars>
      </dgm:prSet>
      <dgm:spPr/>
    </dgm:pt>
    <dgm:pt modelId="{58E1BC4C-2682-4C24-BCDB-8C5A6E76E111}" type="pres">
      <dgm:prSet presAssocID="{FC36B41C-F3F2-402D-9645-934A7686486D}" presName="compNode" presStyleCnt="0"/>
      <dgm:spPr/>
    </dgm:pt>
    <dgm:pt modelId="{2AC4550C-400D-4FEA-AEDB-D8E944AB417F}" type="pres">
      <dgm:prSet presAssocID="{FC36B41C-F3F2-402D-9645-934A7686486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C84F1198-308E-431D-9E34-69DB1A5B30AE}" type="pres">
      <dgm:prSet presAssocID="{FC36B41C-F3F2-402D-9645-934A7686486D}" presName="iconSpace" presStyleCnt="0"/>
      <dgm:spPr/>
    </dgm:pt>
    <dgm:pt modelId="{B04E6C8E-9834-46BA-994C-C19FF16D5B98}" type="pres">
      <dgm:prSet presAssocID="{FC36B41C-F3F2-402D-9645-934A7686486D}" presName="parTx" presStyleLbl="revTx" presStyleIdx="0" presStyleCnt="8">
        <dgm:presLayoutVars>
          <dgm:chMax val="0"/>
          <dgm:chPref val="0"/>
        </dgm:presLayoutVars>
      </dgm:prSet>
      <dgm:spPr/>
    </dgm:pt>
    <dgm:pt modelId="{55D4CCBF-3752-4CFB-9D8B-111BFD008A71}" type="pres">
      <dgm:prSet presAssocID="{FC36B41C-F3F2-402D-9645-934A7686486D}" presName="txSpace" presStyleCnt="0"/>
      <dgm:spPr/>
    </dgm:pt>
    <dgm:pt modelId="{9C608E93-B44F-4AD0-B6F9-5436DE578E45}" type="pres">
      <dgm:prSet presAssocID="{FC36B41C-F3F2-402D-9645-934A7686486D}" presName="desTx" presStyleLbl="revTx" presStyleIdx="1" presStyleCnt="8">
        <dgm:presLayoutVars/>
      </dgm:prSet>
      <dgm:spPr/>
    </dgm:pt>
    <dgm:pt modelId="{8B2D32A5-420B-4D96-992C-FD0C6FDF6032}" type="pres">
      <dgm:prSet presAssocID="{B3CD52CD-7B71-49B4-BDFC-7109C685E375}" presName="sibTrans" presStyleCnt="0"/>
      <dgm:spPr/>
    </dgm:pt>
    <dgm:pt modelId="{0DA1B10B-3573-43BB-8C04-5934C46CFC38}" type="pres">
      <dgm:prSet presAssocID="{7927EF2E-8BED-4AD0-9DAE-098E912E1457}" presName="compNode" presStyleCnt="0"/>
      <dgm:spPr/>
    </dgm:pt>
    <dgm:pt modelId="{07DC9D6F-C62B-4766-99B6-76C926E21018}" type="pres">
      <dgm:prSet presAssocID="{7927EF2E-8BED-4AD0-9DAE-098E912E145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53DC4D2D-8A0E-4683-81BB-FB33B74A7EA9}" type="pres">
      <dgm:prSet presAssocID="{7927EF2E-8BED-4AD0-9DAE-098E912E1457}" presName="iconSpace" presStyleCnt="0"/>
      <dgm:spPr/>
    </dgm:pt>
    <dgm:pt modelId="{EED3FE4A-DB45-4A6E-863E-189B05ED7862}" type="pres">
      <dgm:prSet presAssocID="{7927EF2E-8BED-4AD0-9DAE-098E912E1457}" presName="parTx" presStyleLbl="revTx" presStyleIdx="2" presStyleCnt="8">
        <dgm:presLayoutVars>
          <dgm:chMax val="0"/>
          <dgm:chPref val="0"/>
        </dgm:presLayoutVars>
      </dgm:prSet>
      <dgm:spPr/>
    </dgm:pt>
    <dgm:pt modelId="{28C6CA1F-5AC0-4BED-9E12-DB7C50E92C9B}" type="pres">
      <dgm:prSet presAssocID="{7927EF2E-8BED-4AD0-9DAE-098E912E1457}" presName="txSpace" presStyleCnt="0"/>
      <dgm:spPr/>
    </dgm:pt>
    <dgm:pt modelId="{CB28932E-EA82-442A-8CB1-9969942659C8}" type="pres">
      <dgm:prSet presAssocID="{7927EF2E-8BED-4AD0-9DAE-098E912E1457}" presName="desTx" presStyleLbl="revTx" presStyleIdx="3" presStyleCnt="8">
        <dgm:presLayoutVars/>
      </dgm:prSet>
      <dgm:spPr/>
    </dgm:pt>
    <dgm:pt modelId="{95EC556F-7546-4DDC-8C14-5FB35F952D2B}" type="pres">
      <dgm:prSet presAssocID="{69F70C23-51FB-44DA-A9BB-510D772ADF00}" presName="sibTrans" presStyleCnt="0"/>
      <dgm:spPr/>
    </dgm:pt>
    <dgm:pt modelId="{34EB6168-5345-4F23-952D-B8F03CE13E10}" type="pres">
      <dgm:prSet presAssocID="{455FDF97-23E1-4947-90FA-47E5812E1331}" presName="compNode" presStyleCnt="0"/>
      <dgm:spPr/>
    </dgm:pt>
    <dgm:pt modelId="{A064B885-9158-439B-9857-91232DE18F2E}" type="pres">
      <dgm:prSet presAssocID="{455FDF97-23E1-4947-90FA-47E5812E133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29529CC3-3003-4154-A5D5-940A689157BA}" type="pres">
      <dgm:prSet presAssocID="{455FDF97-23E1-4947-90FA-47E5812E1331}" presName="iconSpace" presStyleCnt="0"/>
      <dgm:spPr/>
    </dgm:pt>
    <dgm:pt modelId="{960E428F-9052-42B7-BE1D-7AB4946ED9B2}" type="pres">
      <dgm:prSet presAssocID="{455FDF97-23E1-4947-90FA-47E5812E1331}" presName="parTx" presStyleLbl="revTx" presStyleIdx="4" presStyleCnt="8">
        <dgm:presLayoutVars>
          <dgm:chMax val="0"/>
          <dgm:chPref val="0"/>
        </dgm:presLayoutVars>
      </dgm:prSet>
      <dgm:spPr/>
    </dgm:pt>
    <dgm:pt modelId="{BE2D85B2-4066-4DAB-99AF-18F53859CE95}" type="pres">
      <dgm:prSet presAssocID="{455FDF97-23E1-4947-90FA-47E5812E1331}" presName="txSpace" presStyleCnt="0"/>
      <dgm:spPr/>
    </dgm:pt>
    <dgm:pt modelId="{7462C56B-C15C-4C0E-93C6-D238A8727F5F}" type="pres">
      <dgm:prSet presAssocID="{455FDF97-23E1-4947-90FA-47E5812E1331}" presName="desTx" presStyleLbl="revTx" presStyleIdx="5" presStyleCnt="8">
        <dgm:presLayoutVars/>
      </dgm:prSet>
      <dgm:spPr/>
    </dgm:pt>
    <dgm:pt modelId="{DD2FF6E6-0C16-437E-B666-8E2B5FE48C55}" type="pres">
      <dgm:prSet presAssocID="{723FB6DC-7FFE-41D5-A2BE-ADB56A018B77}" presName="sibTrans" presStyleCnt="0"/>
      <dgm:spPr/>
    </dgm:pt>
    <dgm:pt modelId="{8BDC2C48-B21A-43A5-A9C7-19E135C75C78}" type="pres">
      <dgm:prSet presAssocID="{1C3DF754-356C-4781-B3D2-4E753C871B2E}" presName="compNode" presStyleCnt="0"/>
      <dgm:spPr/>
    </dgm:pt>
    <dgm:pt modelId="{DB39BCD3-3EC4-4BCE-B78D-06B570776CB2}" type="pres">
      <dgm:prSet presAssocID="{1C3DF754-356C-4781-B3D2-4E753C871B2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DAA1D960-0E8E-4D82-B429-EEA8B403C7AF}" type="pres">
      <dgm:prSet presAssocID="{1C3DF754-356C-4781-B3D2-4E753C871B2E}" presName="iconSpace" presStyleCnt="0"/>
      <dgm:spPr/>
    </dgm:pt>
    <dgm:pt modelId="{AB68CCEF-E850-46CA-A3C7-9E8F5ECD147C}" type="pres">
      <dgm:prSet presAssocID="{1C3DF754-356C-4781-B3D2-4E753C871B2E}" presName="parTx" presStyleLbl="revTx" presStyleIdx="6" presStyleCnt="8">
        <dgm:presLayoutVars>
          <dgm:chMax val="0"/>
          <dgm:chPref val="0"/>
        </dgm:presLayoutVars>
      </dgm:prSet>
      <dgm:spPr/>
    </dgm:pt>
    <dgm:pt modelId="{7F727B33-D335-497A-B377-049B05EC56B1}" type="pres">
      <dgm:prSet presAssocID="{1C3DF754-356C-4781-B3D2-4E753C871B2E}" presName="txSpace" presStyleCnt="0"/>
      <dgm:spPr/>
    </dgm:pt>
    <dgm:pt modelId="{22596FE3-8264-4DCE-9089-68D23A0B19BB}" type="pres">
      <dgm:prSet presAssocID="{1C3DF754-356C-4781-B3D2-4E753C871B2E}" presName="desTx" presStyleLbl="revTx" presStyleIdx="7" presStyleCnt="8">
        <dgm:presLayoutVars/>
      </dgm:prSet>
      <dgm:spPr/>
    </dgm:pt>
  </dgm:ptLst>
  <dgm:cxnLst>
    <dgm:cxn modelId="{27EE5411-2998-4D09-B65D-9950C41CB3CE}" type="presOf" srcId="{455FDF97-23E1-4947-90FA-47E5812E1331}" destId="{960E428F-9052-42B7-BE1D-7AB4946ED9B2}" srcOrd="0" destOrd="0" presId="urn:microsoft.com/office/officeart/2018/5/layout/CenteredIconLabelDescriptionList"/>
    <dgm:cxn modelId="{193BB717-92B9-406B-917B-D73FB107ADBE}" type="presOf" srcId="{10512315-36FD-48D3-A94F-F1A2E3670345}" destId="{70194BCF-140B-41F4-9C0D-664270B761D6}" srcOrd="0" destOrd="0" presId="urn:microsoft.com/office/officeart/2018/5/layout/CenteredIconLabelDescriptionList"/>
    <dgm:cxn modelId="{11FD8D28-984D-49FC-9166-1079FBC2C152}" type="presOf" srcId="{5F0D27C2-D4E6-4CAE-B679-FF7DEA248834}" destId="{CB28932E-EA82-442A-8CB1-9969942659C8}" srcOrd="0" destOrd="1" presId="urn:microsoft.com/office/officeart/2018/5/layout/CenteredIconLabelDescriptionList"/>
    <dgm:cxn modelId="{EE745875-4F2F-4AF3-866A-808713F60B7D}" type="presOf" srcId="{FC36B41C-F3F2-402D-9645-934A7686486D}" destId="{B04E6C8E-9834-46BA-994C-C19FF16D5B98}" srcOrd="0" destOrd="0" presId="urn:microsoft.com/office/officeart/2018/5/layout/CenteredIconLabelDescriptionList"/>
    <dgm:cxn modelId="{E4F75B7F-BD15-48F7-80C9-73178DB8CEE6}" srcId="{10512315-36FD-48D3-A94F-F1A2E3670345}" destId="{455FDF97-23E1-4947-90FA-47E5812E1331}" srcOrd="2" destOrd="0" parTransId="{C486A23D-7C61-4C78-B6E2-6985FA8FD1F2}" sibTransId="{723FB6DC-7FFE-41D5-A2BE-ADB56A018B77}"/>
    <dgm:cxn modelId="{9A77BF86-1B42-45B6-B669-4890E85BF9D0}" srcId="{10512315-36FD-48D3-A94F-F1A2E3670345}" destId="{7927EF2E-8BED-4AD0-9DAE-098E912E1457}" srcOrd="1" destOrd="0" parTransId="{0000D736-5E66-4CE2-A28A-5B3A57AEE764}" sibTransId="{69F70C23-51FB-44DA-A9BB-510D772ADF00}"/>
    <dgm:cxn modelId="{9341DF88-400E-4FA6-AC2F-1B347C087C66}" srcId="{7927EF2E-8BED-4AD0-9DAE-098E912E1457}" destId="{3757A2CB-3A56-435A-9A34-911445CB569E}" srcOrd="0" destOrd="0" parTransId="{B3A078A2-7647-4816-A116-43D3FF08A52B}" sibTransId="{E2C00EDF-D06E-4CB6-83C8-7D22BF59A912}"/>
    <dgm:cxn modelId="{116A2B90-D387-4A39-899D-AA90B3086910}" srcId="{10512315-36FD-48D3-A94F-F1A2E3670345}" destId="{FC36B41C-F3F2-402D-9645-934A7686486D}" srcOrd="0" destOrd="0" parTransId="{63CD0F1F-19F4-40DE-A5A3-52E4079E4A3F}" sibTransId="{B3CD52CD-7B71-49B4-BDFC-7109C685E375}"/>
    <dgm:cxn modelId="{C63621C3-7BD7-479B-8400-C0F800DFD8E1}" srcId="{10512315-36FD-48D3-A94F-F1A2E3670345}" destId="{1C3DF754-356C-4781-B3D2-4E753C871B2E}" srcOrd="3" destOrd="0" parTransId="{C3F1E951-9B29-4759-83C1-B7A3BC1FB3DE}" sibTransId="{27A45083-73B7-451C-8B92-C9B0F6374945}"/>
    <dgm:cxn modelId="{325297CB-ED94-49EC-A564-BAEFF4E7D2A8}" type="presOf" srcId="{7927EF2E-8BED-4AD0-9DAE-098E912E1457}" destId="{EED3FE4A-DB45-4A6E-863E-189B05ED7862}" srcOrd="0" destOrd="0" presId="urn:microsoft.com/office/officeart/2018/5/layout/CenteredIconLabelDescriptionList"/>
    <dgm:cxn modelId="{2C2329D7-EE72-42F8-9674-499A085543E6}" srcId="{7927EF2E-8BED-4AD0-9DAE-098E912E1457}" destId="{5F0D27C2-D4E6-4CAE-B679-FF7DEA248834}" srcOrd="1" destOrd="0" parTransId="{7AD31671-8CF3-44BF-8481-F23FCE0FD42A}" sibTransId="{39285552-D417-4384-8926-147CF184FF8A}"/>
    <dgm:cxn modelId="{9A62AFD7-05F0-4359-9659-7C666506A623}" type="presOf" srcId="{3757A2CB-3A56-435A-9A34-911445CB569E}" destId="{CB28932E-EA82-442A-8CB1-9969942659C8}" srcOrd="0" destOrd="0" presId="urn:microsoft.com/office/officeart/2018/5/layout/CenteredIconLabelDescriptionList"/>
    <dgm:cxn modelId="{99245FE7-3AB7-4E41-97CC-1A4CB464B9DB}" type="presOf" srcId="{1C3DF754-356C-4781-B3D2-4E753C871B2E}" destId="{AB68CCEF-E850-46CA-A3C7-9E8F5ECD147C}" srcOrd="0" destOrd="0" presId="urn:microsoft.com/office/officeart/2018/5/layout/CenteredIconLabelDescriptionList"/>
    <dgm:cxn modelId="{81B0617D-51C7-4735-9C9E-E3C3A8F428A1}" type="presParOf" srcId="{70194BCF-140B-41F4-9C0D-664270B761D6}" destId="{58E1BC4C-2682-4C24-BCDB-8C5A6E76E111}" srcOrd="0" destOrd="0" presId="urn:microsoft.com/office/officeart/2018/5/layout/CenteredIconLabelDescriptionList"/>
    <dgm:cxn modelId="{C1F84FCE-997D-429A-87C6-554462F8C747}" type="presParOf" srcId="{58E1BC4C-2682-4C24-BCDB-8C5A6E76E111}" destId="{2AC4550C-400D-4FEA-AEDB-D8E944AB417F}" srcOrd="0" destOrd="0" presId="urn:microsoft.com/office/officeart/2018/5/layout/CenteredIconLabelDescriptionList"/>
    <dgm:cxn modelId="{D14C2F11-4AC3-47B5-9201-2935FB099B62}" type="presParOf" srcId="{58E1BC4C-2682-4C24-BCDB-8C5A6E76E111}" destId="{C84F1198-308E-431D-9E34-69DB1A5B30AE}" srcOrd="1" destOrd="0" presId="urn:microsoft.com/office/officeart/2018/5/layout/CenteredIconLabelDescriptionList"/>
    <dgm:cxn modelId="{FD4DA47E-4699-43F0-B8E5-05CE92537EFA}" type="presParOf" srcId="{58E1BC4C-2682-4C24-BCDB-8C5A6E76E111}" destId="{B04E6C8E-9834-46BA-994C-C19FF16D5B98}" srcOrd="2" destOrd="0" presId="urn:microsoft.com/office/officeart/2018/5/layout/CenteredIconLabelDescriptionList"/>
    <dgm:cxn modelId="{2C721E3C-8DB8-4381-B096-D50FDE024269}" type="presParOf" srcId="{58E1BC4C-2682-4C24-BCDB-8C5A6E76E111}" destId="{55D4CCBF-3752-4CFB-9D8B-111BFD008A71}" srcOrd="3" destOrd="0" presId="urn:microsoft.com/office/officeart/2018/5/layout/CenteredIconLabelDescriptionList"/>
    <dgm:cxn modelId="{D374253D-C849-45C1-8A4C-595CC5D0DB97}" type="presParOf" srcId="{58E1BC4C-2682-4C24-BCDB-8C5A6E76E111}" destId="{9C608E93-B44F-4AD0-B6F9-5436DE578E45}" srcOrd="4" destOrd="0" presId="urn:microsoft.com/office/officeart/2018/5/layout/CenteredIconLabelDescriptionList"/>
    <dgm:cxn modelId="{5E542FAA-01E0-4182-B983-A9733F561EB8}" type="presParOf" srcId="{70194BCF-140B-41F4-9C0D-664270B761D6}" destId="{8B2D32A5-420B-4D96-992C-FD0C6FDF6032}" srcOrd="1" destOrd="0" presId="urn:microsoft.com/office/officeart/2018/5/layout/CenteredIconLabelDescriptionList"/>
    <dgm:cxn modelId="{396FD701-36DA-44FB-A980-F648D2ACC5EE}" type="presParOf" srcId="{70194BCF-140B-41F4-9C0D-664270B761D6}" destId="{0DA1B10B-3573-43BB-8C04-5934C46CFC38}" srcOrd="2" destOrd="0" presId="urn:microsoft.com/office/officeart/2018/5/layout/CenteredIconLabelDescriptionList"/>
    <dgm:cxn modelId="{71E954BC-F842-4D77-B7CA-F612F79A0194}" type="presParOf" srcId="{0DA1B10B-3573-43BB-8C04-5934C46CFC38}" destId="{07DC9D6F-C62B-4766-99B6-76C926E21018}" srcOrd="0" destOrd="0" presId="urn:microsoft.com/office/officeart/2018/5/layout/CenteredIconLabelDescriptionList"/>
    <dgm:cxn modelId="{F226AE66-9F6F-4DA5-B6E4-7ABA2475851B}" type="presParOf" srcId="{0DA1B10B-3573-43BB-8C04-5934C46CFC38}" destId="{53DC4D2D-8A0E-4683-81BB-FB33B74A7EA9}" srcOrd="1" destOrd="0" presId="urn:microsoft.com/office/officeart/2018/5/layout/CenteredIconLabelDescriptionList"/>
    <dgm:cxn modelId="{8E73F336-C64E-4F13-9EFF-395E75CF0E29}" type="presParOf" srcId="{0DA1B10B-3573-43BB-8C04-5934C46CFC38}" destId="{EED3FE4A-DB45-4A6E-863E-189B05ED7862}" srcOrd="2" destOrd="0" presId="urn:microsoft.com/office/officeart/2018/5/layout/CenteredIconLabelDescriptionList"/>
    <dgm:cxn modelId="{18793D78-79D3-474F-B4B3-41DB5D618F83}" type="presParOf" srcId="{0DA1B10B-3573-43BB-8C04-5934C46CFC38}" destId="{28C6CA1F-5AC0-4BED-9E12-DB7C50E92C9B}" srcOrd="3" destOrd="0" presId="urn:microsoft.com/office/officeart/2018/5/layout/CenteredIconLabelDescriptionList"/>
    <dgm:cxn modelId="{EF0856C7-82B2-4FF5-9523-175B9506673D}" type="presParOf" srcId="{0DA1B10B-3573-43BB-8C04-5934C46CFC38}" destId="{CB28932E-EA82-442A-8CB1-9969942659C8}" srcOrd="4" destOrd="0" presId="urn:microsoft.com/office/officeart/2018/5/layout/CenteredIconLabelDescriptionList"/>
    <dgm:cxn modelId="{3A72CE1D-82FF-4546-AB71-8531BB8777E8}" type="presParOf" srcId="{70194BCF-140B-41F4-9C0D-664270B761D6}" destId="{95EC556F-7546-4DDC-8C14-5FB35F952D2B}" srcOrd="3" destOrd="0" presId="urn:microsoft.com/office/officeart/2018/5/layout/CenteredIconLabelDescriptionList"/>
    <dgm:cxn modelId="{A2DBDD54-FE3E-483E-98AD-6DFDD374535C}" type="presParOf" srcId="{70194BCF-140B-41F4-9C0D-664270B761D6}" destId="{34EB6168-5345-4F23-952D-B8F03CE13E10}" srcOrd="4" destOrd="0" presId="urn:microsoft.com/office/officeart/2018/5/layout/CenteredIconLabelDescriptionList"/>
    <dgm:cxn modelId="{A96B2CB8-144E-4BA4-9FE3-32831C5006EE}" type="presParOf" srcId="{34EB6168-5345-4F23-952D-B8F03CE13E10}" destId="{A064B885-9158-439B-9857-91232DE18F2E}" srcOrd="0" destOrd="0" presId="urn:microsoft.com/office/officeart/2018/5/layout/CenteredIconLabelDescriptionList"/>
    <dgm:cxn modelId="{2ED09CD1-DD3D-4BB5-A5A4-E7034829295A}" type="presParOf" srcId="{34EB6168-5345-4F23-952D-B8F03CE13E10}" destId="{29529CC3-3003-4154-A5D5-940A689157BA}" srcOrd="1" destOrd="0" presId="urn:microsoft.com/office/officeart/2018/5/layout/CenteredIconLabelDescriptionList"/>
    <dgm:cxn modelId="{AAC78813-3C25-492E-A119-8C7823D6C3B8}" type="presParOf" srcId="{34EB6168-5345-4F23-952D-B8F03CE13E10}" destId="{960E428F-9052-42B7-BE1D-7AB4946ED9B2}" srcOrd="2" destOrd="0" presId="urn:microsoft.com/office/officeart/2018/5/layout/CenteredIconLabelDescriptionList"/>
    <dgm:cxn modelId="{F1F8A0DF-1819-467A-B9E5-44A3590F81E2}" type="presParOf" srcId="{34EB6168-5345-4F23-952D-B8F03CE13E10}" destId="{BE2D85B2-4066-4DAB-99AF-18F53859CE95}" srcOrd="3" destOrd="0" presId="urn:microsoft.com/office/officeart/2018/5/layout/CenteredIconLabelDescriptionList"/>
    <dgm:cxn modelId="{41821163-CCE5-4703-8A5C-97F4AD5E2624}" type="presParOf" srcId="{34EB6168-5345-4F23-952D-B8F03CE13E10}" destId="{7462C56B-C15C-4C0E-93C6-D238A8727F5F}" srcOrd="4" destOrd="0" presId="urn:microsoft.com/office/officeart/2018/5/layout/CenteredIconLabelDescriptionList"/>
    <dgm:cxn modelId="{CB53C7AF-01B6-44A4-B617-564EAAB37DD1}" type="presParOf" srcId="{70194BCF-140B-41F4-9C0D-664270B761D6}" destId="{DD2FF6E6-0C16-437E-B666-8E2B5FE48C55}" srcOrd="5" destOrd="0" presId="urn:microsoft.com/office/officeart/2018/5/layout/CenteredIconLabelDescriptionList"/>
    <dgm:cxn modelId="{8F2062FF-9DBA-4A26-B06B-C61B4505628F}" type="presParOf" srcId="{70194BCF-140B-41F4-9C0D-664270B761D6}" destId="{8BDC2C48-B21A-43A5-A9C7-19E135C75C78}" srcOrd="6" destOrd="0" presId="urn:microsoft.com/office/officeart/2018/5/layout/CenteredIconLabelDescriptionList"/>
    <dgm:cxn modelId="{9DC2745F-D277-4931-8360-506E39A6D6F7}" type="presParOf" srcId="{8BDC2C48-B21A-43A5-A9C7-19E135C75C78}" destId="{DB39BCD3-3EC4-4BCE-B78D-06B570776CB2}" srcOrd="0" destOrd="0" presId="urn:microsoft.com/office/officeart/2018/5/layout/CenteredIconLabelDescriptionList"/>
    <dgm:cxn modelId="{8D6F1869-8DD6-4CC1-9BE6-768423321C54}" type="presParOf" srcId="{8BDC2C48-B21A-43A5-A9C7-19E135C75C78}" destId="{DAA1D960-0E8E-4D82-B429-EEA8B403C7AF}" srcOrd="1" destOrd="0" presId="urn:microsoft.com/office/officeart/2018/5/layout/CenteredIconLabelDescriptionList"/>
    <dgm:cxn modelId="{C157941E-7FCA-4CED-943F-979194A9EA90}" type="presParOf" srcId="{8BDC2C48-B21A-43A5-A9C7-19E135C75C78}" destId="{AB68CCEF-E850-46CA-A3C7-9E8F5ECD147C}" srcOrd="2" destOrd="0" presId="urn:microsoft.com/office/officeart/2018/5/layout/CenteredIconLabelDescriptionList"/>
    <dgm:cxn modelId="{4E121C39-5246-4BC2-8983-A4D543853DF3}" type="presParOf" srcId="{8BDC2C48-B21A-43A5-A9C7-19E135C75C78}" destId="{7F727B33-D335-497A-B377-049B05EC56B1}" srcOrd="3" destOrd="0" presId="urn:microsoft.com/office/officeart/2018/5/layout/CenteredIconLabelDescriptionList"/>
    <dgm:cxn modelId="{CB9A0FC8-6F8B-4101-8913-EBA34D307F6F}" type="presParOf" srcId="{8BDC2C48-B21A-43A5-A9C7-19E135C75C78}" destId="{22596FE3-8264-4DCE-9089-68D23A0B19BB}"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427EDC-A0C2-4BBC-8865-D69F99DFFFF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EC6C7BA-A8F9-4325-A342-B09446C526FF}">
      <dgm:prSet/>
      <dgm:spPr/>
      <dgm:t>
        <a:bodyPr/>
        <a:lstStyle/>
        <a:p>
          <a:r>
            <a:rPr lang="en-US" dirty="0"/>
            <a:t>Payroll Services Website - </a:t>
          </a:r>
          <a:r>
            <a:rPr lang="en-US" dirty="0">
              <a:hlinkClick xmlns:r="http://schemas.openxmlformats.org/officeDocument/2006/relationships" r:id="rId1"/>
            </a:rPr>
            <a:t>https://bfs.ucmerced.edu/payroll-services</a:t>
          </a:r>
          <a:endParaRPr lang="en-US" dirty="0"/>
        </a:p>
      </dgm:t>
    </dgm:pt>
    <dgm:pt modelId="{CB59899D-1C36-4821-A053-16E9CBBB62AB}" type="parTrans" cxnId="{B037DEBF-FA5A-44CE-85A8-4A48E3E21446}">
      <dgm:prSet/>
      <dgm:spPr/>
      <dgm:t>
        <a:bodyPr/>
        <a:lstStyle/>
        <a:p>
          <a:endParaRPr lang="en-US"/>
        </a:p>
      </dgm:t>
    </dgm:pt>
    <dgm:pt modelId="{4B2A94D9-5388-403A-A708-2B629070AC6A}" type="sibTrans" cxnId="{B037DEBF-FA5A-44CE-85A8-4A48E3E21446}">
      <dgm:prSet/>
      <dgm:spPr/>
      <dgm:t>
        <a:bodyPr/>
        <a:lstStyle/>
        <a:p>
          <a:endParaRPr lang="en-US"/>
        </a:p>
      </dgm:t>
    </dgm:pt>
    <dgm:pt modelId="{684EFE50-B439-4572-842D-D523556F50F8}">
      <dgm:prSet/>
      <dgm:spPr/>
      <dgm:t>
        <a:bodyPr/>
        <a:lstStyle/>
        <a:p>
          <a:r>
            <a:rPr lang="en-US" dirty="0"/>
            <a:t>Payroll Services Email – </a:t>
          </a:r>
          <a:r>
            <a:rPr lang="en-US" dirty="0">
              <a:hlinkClick xmlns:r="http://schemas.openxmlformats.org/officeDocument/2006/relationships" r:id="rId2"/>
            </a:rPr>
            <a:t>payrollservices@ucmerced.edu</a:t>
          </a:r>
          <a:r>
            <a:rPr lang="en-US" dirty="0"/>
            <a:t> *</a:t>
          </a:r>
        </a:p>
      </dgm:t>
    </dgm:pt>
    <dgm:pt modelId="{5998BEF1-A17D-4976-B009-10FBF9529334}" type="parTrans" cxnId="{CF084747-E365-4931-A62B-7D3C4C50811F}">
      <dgm:prSet/>
      <dgm:spPr/>
      <dgm:t>
        <a:bodyPr/>
        <a:lstStyle/>
        <a:p>
          <a:endParaRPr lang="en-US"/>
        </a:p>
      </dgm:t>
    </dgm:pt>
    <dgm:pt modelId="{011FB5B6-6F65-44EC-85CC-8A35E35CAEDD}" type="sibTrans" cxnId="{CF084747-E365-4931-A62B-7D3C4C50811F}">
      <dgm:prSet/>
      <dgm:spPr/>
      <dgm:t>
        <a:bodyPr/>
        <a:lstStyle/>
        <a:p>
          <a:endParaRPr lang="en-US"/>
        </a:p>
      </dgm:t>
    </dgm:pt>
    <dgm:pt modelId="{D610E598-2CCA-4691-806A-2A59F720E141}">
      <dgm:prSet/>
      <dgm:spPr/>
      <dgm:t>
        <a:bodyPr/>
        <a:lstStyle/>
        <a:p>
          <a:r>
            <a:rPr lang="en-US" dirty="0"/>
            <a:t>ORED Contact:  </a:t>
          </a:r>
          <a:r>
            <a:rPr lang="en-US" dirty="0">
              <a:hlinkClick xmlns:r="http://schemas.openxmlformats.org/officeDocument/2006/relationships" r:id="rId3"/>
            </a:rPr>
            <a:t>https://srs.ucmerced.edu/</a:t>
          </a:r>
          <a:endParaRPr lang="en-US" dirty="0"/>
        </a:p>
      </dgm:t>
    </dgm:pt>
    <dgm:pt modelId="{E506CAC4-1A08-44E4-99F9-1AC457B9C449}" type="parTrans" cxnId="{B7A13071-DD10-46DE-A81A-4B1FCDACD0CA}">
      <dgm:prSet/>
      <dgm:spPr/>
      <dgm:t>
        <a:bodyPr/>
        <a:lstStyle/>
        <a:p>
          <a:endParaRPr lang="en-US"/>
        </a:p>
      </dgm:t>
    </dgm:pt>
    <dgm:pt modelId="{675274BC-6DA8-46B6-A63D-AC6C01B5E596}" type="sibTrans" cxnId="{B7A13071-DD10-46DE-A81A-4B1FCDACD0CA}">
      <dgm:prSet/>
      <dgm:spPr/>
      <dgm:t>
        <a:bodyPr/>
        <a:lstStyle/>
        <a:p>
          <a:endParaRPr lang="en-US"/>
        </a:p>
      </dgm:t>
    </dgm:pt>
    <dgm:pt modelId="{ADC798BB-CAC3-4DB7-BB58-2EE176BDEBFC}">
      <dgm:prSet/>
      <dgm:spPr/>
      <dgm:t>
        <a:bodyPr/>
        <a:lstStyle/>
        <a:p>
          <a:r>
            <a:rPr lang="en-US" i="1" dirty="0"/>
            <a:t>* Please utilize the Payroll Services email address rather than contacting an analyst directly to ensure your request is handled timely. </a:t>
          </a:r>
          <a:endParaRPr lang="en-US" dirty="0"/>
        </a:p>
      </dgm:t>
    </dgm:pt>
    <dgm:pt modelId="{5EDD9D3E-4960-4F96-A78F-27F94B7F486C}" type="parTrans" cxnId="{2A4493C5-FDD4-45A0-A4B4-08617795B4FA}">
      <dgm:prSet/>
      <dgm:spPr/>
      <dgm:t>
        <a:bodyPr/>
        <a:lstStyle/>
        <a:p>
          <a:endParaRPr lang="en-US"/>
        </a:p>
      </dgm:t>
    </dgm:pt>
    <dgm:pt modelId="{5114EA89-A74D-48CF-98FB-AB74F5A11411}" type="sibTrans" cxnId="{2A4493C5-FDD4-45A0-A4B4-08617795B4FA}">
      <dgm:prSet/>
      <dgm:spPr/>
      <dgm:t>
        <a:bodyPr/>
        <a:lstStyle/>
        <a:p>
          <a:endParaRPr lang="en-US"/>
        </a:p>
      </dgm:t>
    </dgm:pt>
    <dgm:pt modelId="{8A9D0FCE-0F80-40B0-A522-A78F4FBB4561}" type="pres">
      <dgm:prSet presAssocID="{F8427EDC-A0C2-4BBC-8865-D69F99DFFFFB}" presName="root" presStyleCnt="0">
        <dgm:presLayoutVars>
          <dgm:dir/>
          <dgm:resizeHandles val="exact"/>
        </dgm:presLayoutVars>
      </dgm:prSet>
      <dgm:spPr/>
    </dgm:pt>
    <dgm:pt modelId="{8CB94BA0-84A4-48DE-8EDF-A4488B08D219}" type="pres">
      <dgm:prSet presAssocID="{9EC6C7BA-A8F9-4325-A342-B09446C526FF}" presName="compNode" presStyleCnt="0"/>
      <dgm:spPr/>
    </dgm:pt>
    <dgm:pt modelId="{6586E7A2-FAC3-475A-BFC0-3E4FB03E0E00}" type="pres">
      <dgm:prSet presAssocID="{9EC6C7BA-A8F9-4325-A342-B09446C526FF}" presName="bgRect" presStyleLbl="bgShp" presStyleIdx="0" presStyleCnt="4"/>
      <dgm:spPr/>
    </dgm:pt>
    <dgm:pt modelId="{028C2AA4-AB97-4BD2-B415-57D0F4E35ACD}" type="pres">
      <dgm:prSet presAssocID="{9EC6C7BA-A8F9-4325-A342-B09446C526FF}" presName="iconRect" presStyleLbl="node1" presStyleIdx="0"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rker"/>
        </a:ext>
      </dgm:extLst>
    </dgm:pt>
    <dgm:pt modelId="{5C57C5A9-FAE9-4EC1-97CD-8F1A1B37507B}" type="pres">
      <dgm:prSet presAssocID="{9EC6C7BA-A8F9-4325-A342-B09446C526FF}" presName="spaceRect" presStyleCnt="0"/>
      <dgm:spPr/>
    </dgm:pt>
    <dgm:pt modelId="{CE9D17A4-8B81-46F5-994C-15EFDA2FFE84}" type="pres">
      <dgm:prSet presAssocID="{9EC6C7BA-A8F9-4325-A342-B09446C526FF}" presName="parTx" presStyleLbl="revTx" presStyleIdx="0" presStyleCnt="4">
        <dgm:presLayoutVars>
          <dgm:chMax val="0"/>
          <dgm:chPref val="0"/>
        </dgm:presLayoutVars>
      </dgm:prSet>
      <dgm:spPr/>
    </dgm:pt>
    <dgm:pt modelId="{1569FAD1-9161-4ED2-95F1-0D5EE8F39F66}" type="pres">
      <dgm:prSet presAssocID="{4B2A94D9-5388-403A-A708-2B629070AC6A}" presName="sibTrans" presStyleCnt="0"/>
      <dgm:spPr/>
    </dgm:pt>
    <dgm:pt modelId="{EC3FFF27-5EBB-4A87-84D9-80E2F753DEC0}" type="pres">
      <dgm:prSet presAssocID="{684EFE50-B439-4572-842D-D523556F50F8}" presName="compNode" presStyleCnt="0"/>
      <dgm:spPr/>
    </dgm:pt>
    <dgm:pt modelId="{0AA4F227-A81D-4922-B0D1-C9C673B68149}" type="pres">
      <dgm:prSet presAssocID="{684EFE50-B439-4572-842D-D523556F50F8}" presName="bgRect" presStyleLbl="bgShp" presStyleIdx="1" presStyleCnt="4"/>
      <dgm:spPr/>
    </dgm:pt>
    <dgm:pt modelId="{BA255E9F-A6C6-435C-A676-D4F906430A99}" type="pres">
      <dgm:prSet presAssocID="{684EFE50-B439-4572-842D-D523556F50F8}" presName="iconRect" presStyleLbl="node1" presStyleIdx="1"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nvelope"/>
        </a:ext>
      </dgm:extLst>
    </dgm:pt>
    <dgm:pt modelId="{50F1472B-20E1-46CE-AE2F-C8EBAFF6A1BE}" type="pres">
      <dgm:prSet presAssocID="{684EFE50-B439-4572-842D-D523556F50F8}" presName="spaceRect" presStyleCnt="0"/>
      <dgm:spPr/>
    </dgm:pt>
    <dgm:pt modelId="{1A4B9E49-38E6-48A8-9E95-2FA4A5067085}" type="pres">
      <dgm:prSet presAssocID="{684EFE50-B439-4572-842D-D523556F50F8}" presName="parTx" presStyleLbl="revTx" presStyleIdx="1" presStyleCnt="4">
        <dgm:presLayoutVars>
          <dgm:chMax val="0"/>
          <dgm:chPref val="0"/>
        </dgm:presLayoutVars>
      </dgm:prSet>
      <dgm:spPr/>
    </dgm:pt>
    <dgm:pt modelId="{76041DC8-580E-42F4-8DE7-85FEEB827DE7}" type="pres">
      <dgm:prSet presAssocID="{011FB5B6-6F65-44EC-85CC-8A35E35CAEDD}" presName="sibTrans" presStyleCnt="0"/>
      <dgm:spPr/>
    </dgm:pt>
    <dgm:pt modelId="{BB7E3556-DC22-4655-924E-4BC7A8C42B40}" type="pres">
      <dgm:prSet presAssocID="{D610E598-2CCA-4691-806A-2A59F720E141}" presName="compNode" presStyleCnt="0"/>
      <dgm:spPr/>
    </dgm:pt>
    <dgm:pt modelId="{1333D26F-7DE2-4B28-9EFB-26481AB17C87}" type="pres">
      <dgm:prSet presAssocID="{D610E598-2CCA-4691-806A-2A59F720E141}" presName="bgRect" presStyleLbl="bgShp" presStyleIdx="2" presStyleCnt="4"/>
      <dgm:spPr/>
    </dgm:pt>
    <dgm:pt modelId="{75495F6F-A8B0-415C-BD22-38CEB33969F0}" type="pres">
      <dgm:prSet presAssocID="{D610E598-2CCA-4691-806A-2A59F720E141}" presName="iconRect" presStyleLbl="node1" presStyleIdx="2"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Fax"/>
        </a:ext>
      </dgm:extLst>
    </dgm:pt>
    <dgm:pt modelId="{5EA4A00F-96F9-4EF5-9431-35FD29A6860E}" type="pres">
      <dgm:prSet presAssocID="{D610E598-2CCA-4691-806A-2A59F720E141}" presName="spaceRect" presStyleCnt="0"/>
      <dgm:spPr/>
    </dgm:pt>
    <dgm:pt modelId="{1A19E0E9-B47A-47FE-A33C-A3C6A1FBA5FA}" type="pres">
      <dgm:prSet presAssocID="{D610E598-2CCA-4691-806A-2A59F720E141}" presName="parTx" presStyleLbl="revTx" presStyleIdx="2" presStyleCnt="4">
        <dgm:presLayoutVars>
          <dgm:chMax val="0"/>
          <dgm:chPref val="0"/>
        </dgm:presLayoutVars>
      </dgm:prSet>
      <dgm:spPr/>
    </dgm:pt>
    <dgm:pt modelId="{CD2D7053-4CC3-44B0-B45E-C961E799C120}" type="pres">
      <dgm:prSet presAssocID="{675274BC-6DA8-46B6-A63D-AC6C01B5E596}" presName="sibTrans" presStyleCnt="0"/>
      <dgm:spPr/>
    </dgm:pt>
    <dgm:pt modelId="{9517E13D-18B7-4379-B70C-9DFC77886971}" type="pres">
      <dgm:prSet presAssocID="{ADC798BB-CAC3-4DB7-BB58-2EE176BDEBFC}" presName="compNode" presStyleCnt="0"/>
      <dgm:spPr/>
    </dgm:pt>
    <dgm:pt modelId="{F6E80B2F-300B-47E8-BCA8-BCF60DCB7745}" type="pres">
      <dgm:prSet presAssocID="{ADC798BB-CAC3-4DB7-BB58-2EE176BDEBFC}" presName="bgRect" presStyleLbl="bgShp" presStyleIdx="3" presStyleCnt="4"/>
      <dgm:spPr/>
    </dgm:pt>
    <dgm:pt modelId="{8E76A1E8-AEE3-4B62-ACEE-3BF91EA68C9D}" type="pres">
      <dgm:prSet presAssocID="{ADC798BB-CAC3-4DB7-BB58-2EE176BDEBFC}" presName="iconRect" presStyleLbl="node1" presStyleIdx="3" presStyleCnt="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Open envelope"/>
        </a:ext>
      </dgm:extLst>
    </dgm:pt>
    <dgm:pt modelId="{62ABD07F-0947-4BFD-909E-F20CCD146EBA}" type="pres">
      <dgm:prSet presAssocID="{ADC798BB-CAC3-4DB7-BB58-2EE176BDEBFC}" presName="spaceRect" presStyleCnt="0"/>
      <dgm:spPr/>
    </dgm:pt>
    <dgm:pt modelId="{555D481C-1A32-47DD-B1F7-D1465DAF10E4}" type="pres">
      <dgm:prSet presAssocID="{ADC798BB-CAC3-4DB7-BB58-2EE176BDEBFC}" presName="parTx" presStyleLbl="revTx" presStyleIdx="3" presStyleCnt="4">
        <dgm:presLayoutVars>
          <dgm:chMax val="0"/>
          <dgm:chPref val="0"/>
        </dgm:presLayoutVars>
      </dgm:prSet>
      <dgm:spPr/>
    </dgm:pt>
  </dgm:ptLst>
  <dgm:cxnLst>
    <dgm:cxn modelId="{DD853118-2EC9-4610-90FA-FBE8B5EAAD39}" type="presOf" srcId="{F8427EDC-A0C2-4BBC-8865-D69F99DFFFFB}" destId="{8A9D0FCE-0F80-40B0-A522-A78F4FBB4561}" srcOrd="0" destOrd="0" presId="urn:microsoft.com/office/officeart/2018/2/layout/IconVerticalSolidList"/>
    <dgm:cxn modelId="{CF084747-E365-4931-A62B-7D3C4C50811F}" srcId="{F8427EDC-A0C2-4BBC-8865-D69F99DFFFFB}" destId="{684EFE50-B439-4572-842D-D523556F50F8}" srcOrd="1" destOrd="0" parTransId="{5998BEF1-A17D-4976-B009-10FBF9529334}" sibTransId="{011FB5B6-6F65-44EC-85CC-8A35E35CAEDD}"/>
    <dgm:cxn modelId="{51FF4864-7A74-4F39-ADF0-4255B6F1AA71}" type="presOf" srcId="{9EC6C7BA-A8F9-4325-A342-B09446C526FF}" destId="{CE9D17A4-8B81-46F5-994C-15EFDA2FFE84}" srcOrd="0" destOrd="0" presId="urn:microsoft.com/office/officeart/2018/2/layout/IconVerticalSolidList"/>
    <dgm:cxn modelId="{B7A13071-DD10-46DE-A81A-4B1FCDACD0CA}" srcId="{F8427EDC-A0C2-4BBC-8865-D69F99DFFFFB}" destId="{D610E598-2CCA-4691-806A-2A59F720E141}" srcOrd="2" destOrd="0" parTransId="{E506CAC4-1A08-44E4-99F9-1AC457B9C449}" sibTransId="{675274BC-6DA8-46B6-A63D-AC6C01B5E596}"/>
    <dgm:cxn modelId="{F1868580-89B7-47B8-861B-9F9625473110}" type="presOf" srcId="{684EFE50-B439-4572-842D-D523556F50F8}" destId="{1A4B9E49-38E6-48A8-9E95-2FA4A5067085}" srcOrd="0" destOrd="0" presId="urn:microsoft.com/office/officeart/2018/2/layout/IconVerticalSolidList"/>
    <dgm:cxn modelId="{1A9A4E85-C1A4-466B-8A35-35F8E7B07EAB}" type="presOf" srcId="{D610E598-2CCA-4691-806A-2A59F720E141}" destId="{1A19E0E9-B47A-47FE-A33C-A3C6A1FBA5FA}" srcOrd="0" destOrd="0" presId="urn:microsoft.com/office/officeart/2018/2/layout/IconVerticalSolidList"/>
    <dgm:cxn modelId="{EF4C488A-B4B7-4050-9E64-5F067D55926F}" type="presOf" srcId="{ADC798BB-CAC3-4DB7-BB58-2EE176BDEBFC}" destId="{555D481C-1A32-47DD-B1F7-D1465DAF10E4}" srcOrd="0" destOrd="0" presId="urn:microsoft.com/office/officeart/2018/2/layout/IconVerticalSolidList"/>
    <dgm:cxn modelId="{B037DEBF-FA5A-44CE-85A8-4A48E3E21446}" srcId="{F8427EDC-A0C2-4BBC-8865-D69F99DFFFFB}" destId="{9EC6C7BA-A8F9-4325-A342-B09446C526FF}" srcOrd="0" destOrd="0" parTransId="{CB59899D-1C36-4821-A053-16E9CBBB62AB}" sibTransId="{4B2A94D9-5388-403A-A708-2B629070AC6A}"/>
    <dgm:cxn modelId="{2A4493C5-FDD4-45A0-A4B4-08617795B4FA}" srcId="{F8427EDC-A0C2-4BBC-8865-D69F99DFFFFB}" destId="{ADC798BB-CAC3-4DB7-BB58-2EE176BDEBFC}" srcOrd="3" destOrd="0" parTransId="{5EDD9D3E-4960-4F96-A78F-27F94B7F486C}" sibTransId="{5114EA89-A74D-48CF-98FB-AB74F5A11411}"/>
    <dgm:cxn modelId="{65B97D33-C31E-40FF-B6B2-62E595854ABC}" type="presParOf" srcId="{8A9D0FCE-0F80-40B0-A522-A78F4FBB4561}" destId="{8CB94BA0-84A4-48DE-8EDF-A4488B08D219}" srcOrd="0" destOrd="0" presId="urn:microsoft.com/office/officeart/2018/2/layout/IconVerticalSolidList"/>
    <dgm:cxn modelId="{58E9E38B-D074-4FDD-9335-560DE3A93D78}" type="presParOf" srcId="{8CB94BA0-84A4-48DE-8EDF-A4488B08D219}" destId="{6586E7A2-FAC3-475A-BFC0-3E4FB03E0E00}" srcOrd="0" destOrd="0" presId="urn:microsoft.com/office/officeart/2018/2/layout/IconVerticalSolidList"/>
    <dgm:cxn modelId="{F2648415-72F0-44B3-B347-3C19E246B8B4}" type="presParOf" srcId="{8CB94BA0-84A4-48DE-8EDF-A4488B08D219}" destId="{028C2AA4-AB97-4BD2-B415-57D0F4E35ACD}" srcOrd="1" destOrd="0" presId="urn:microsoft.com/office/officeart/2018/2/layout/IconVerticalSolidList"/>
    <dgm:cxn modelId="{E46B760C-102C-461F-B4B1-81220113E42E}" type="presParOf" srcId="{8CB94BA0-84A4-48DE-8EDF-A4488B08D219}" destId="{5C57C5A9-FAE9-4EC1-97CD-8F1A1B37507B}" srcOrd="2" destOrd="0" presId="urn:microsoft.com/office/officeart/2018/2/layout/IconVerticalSolidList"/>
    <dgm:cxn modelId="{8696A223-7315-4DC1-B486-C75A994AA834}" type="presParOf" srcId="{8CB94BA0-84A4-48DE-8EDF-A4488B08D219}" destId="{CE9D17A4-8B81-46F5-994C-15EFDA2FFE84}" srcOrd="3" destOrd="0" presId="urn:microsoft.com/office/officeart/2018/2/layout/IconVerticalSolidList"/>
    <dgm:cxn modelId="{2B80817A-9D21-495B-8C62-2D6E05A0FC5D}" type="presParOf" srcId="{8A9D0FCE-0F80-40B0-A522-A78F4FBB4561}" destId="{1569FAD1-9161-4ED2-95F1-0D5EE8F39F66}" srcOrd="1" destOrd="0" presId="urn:microsoft.com/office/officeart/2018/2/layout/IconVerticalSolidList"/>
    <dgm:cxn modelId="{F80073B5-C3A1-464B-8D7B-1F781742513B}" type="presParOf" srcId="{8A9D0FCE-0F80-40B0-A522-A78F4FBB4561}" destId="{EC3FFF27-5EBB-4A87-84D9-80E2F753DEC0}" srcOrd="2" destOrd="0" presId="urn:microsoft.com/office/officeart/2018/2/layout/IconVerticalSolidList"/>
    <dgm:cxn modelId="{2F8F8526-39A6-4BBB-A730-4F9500E4E0B9}" type="presParOf" srcId="{EC3FFF27-5EBB-4A87-84D9-80E2F753DEC0}" destId="{0AA4F227-A81D-4922-B0D1-C9C673B68149}" srcOrd="0" destOrd="0" presId="urn:microsoft.com/office/officeart/2018/2/layout/IconVerticalSolidList"/>
    <dgm:cxn modelId="{45A1AE11-7F91-4172-9032-D421A378F702}" type="presParOf" srcId="{EC3FFF27-5EBB-4A87-84D9-80E2F753DEC0}" destId="{BA255E9F-A6C6-435C-A676-D4F906430A99}" srcOrd="1" destOrd="0" presId="urn:microsoft.com/office/officeart/2018/2/layout/IconVerticalSolidList"/>
    <dgm:cxn modelId="{FF2041A3-FE94-4DC4-B9A7-3CD6481DDE18}" type="presParOf" srcId="{EC3FFF27-5EBB-4A87-84D9-80E2F753DEC0}" destId="{50F1472B-20E1-46CE-AE2F-C8EBAFF6A1BE}" srcOrd="2" destOrd="0" presId="urn:microsoft.com/office/officeart/2018/2/layout/IconVerticalSolidList"/>
    <dgm:cxn modelId="{14DE50E7-D55E-401F-868D-FE925845B52D}" type="presParOf" srcId="{EC3FFF27-5EBB-4A87-84D9-80E2F753DEC0}" destId="{1A4B9E49-38E6-48A8-9E95-2FA4A5067085}" srcOrd="3" destOrd="0" presId="urn:microsoft.com/office/officeart/2018/2/layout/IconVerticalSolidList"/>
    <dgm:cxn modelId="{67316184-4C22-4611-BA8D-2E6007A8AAC2}" type="presParOf" srcId="{8A9D0FCE-0F80-40B0-A522-A78F4FBB4561}" destId="{76041DC8-580E-42F4-8DE7-85FEEB827DE7}" srcOrd="3" destOrd="0" presId="urn:microsoft.com/office/officeart/2018/2/layout/IconVerticalSolidList"/>
    <dgm:cxn modelId="{2CDD987E-2EF7-42CD-AB4C-93EAC81BAEB0}" type="presParOf" srcId="{8A9D0FCE-0F80-40B0-A522-A78F4FBB4561}" destId="{BB7E3556-DC22-4655-924E-4BC7A8C42B40}" srcOrd="4" destOrd="0" presId="urn:microsoft.com/office/officeart/2018/2/layout/IconVerticalSolidList"/>
    <dgm:cxn modelId="{C2EC3692-3B5C-44B8-84DC-C46EAE64CBAD}" type="presParOf" srcId="{BB7E3556-DC22-4655-924E-4BC7A8C42B40}" destId="{1333D26F-7DE2-4B28-9EFB-26481AB17C87}" srcOrd="0" destOrd="0" presId="urn:microsoft.com/office/officeart/2018/2/layout/IconVerticalSolidList"/>
    <dgm:cxn modelId="{22383744-9AFA-4586-B574-64CB3791F82F}" type="presParOf" srcId="{BB7E3556-DC22-4655-924E-4BC7A8C42B40}" destId="{75495F6F-A8B0-415C-BD22-38CEB33969F0}" srcOrd="1" destOrd="0" presId="urn:microsoft.com/office/officeart/2018/2/layout/IconVerticalSolidList"/>
    <dgm:cxn modelId="{F2272DEA-77D1-4190-9E95-A8142E959981}" type="presParOf" srcId="{BB7E3556-DC22-4655-924E-4BC7A8C42B40}" destId="{5EA4A00F-96F9-4EF5-9431-35FD29A6860E}" srcOrd="2" destOrd="0" presId="urn:microsoft.com/office/officeart/2018/2/layout/IconVerticalSolidList"/>
    <dgm:cxn modelId="{72EB893C-FA6F-4663-ABF9-847956996E14}" type="presParOf" srcId="{BB7E3556-DC22-4655-924E-4BC7A8C42B40}" destId="{1A19E0E9-B47A-47FE-A33C-A3C6A1FBA5FA}" srcOrd="3" destOrd="0" presId="urn:microsoft.com/office/officeart/2018/2/layout/IconVerticalSolidList"/>
    <dgm:cxn modelId="{6DB9509F-DD08-424D-8539-2AEEE92CF148}" type="presParOf" srcId="{8A9D0FCE-0F80-40B0-A522-A78F4FBB4561}" destId="{CD2D7053-4CC3-44B0-B45E-C961E799C120}" srcOrd="5" destOrd="0" presId="urn:microsoft.com/office/officeart/2018/2/layout/IconVerticalSolidList"/>
    <dgm:cxn modelId="{68E34F9B-9A8E-48A2-B094-19BF65834122}" type="presParOf" srcId="{8A9D0FCE-0F80-40B0-A522-A78F4FBB4561}" destId="{9517E13D-18B7-4379-B70C-9DFC77886971}" srcOrd="6" destOrd="0" presId="urn:microsoft.com/office/officeart/2018/2/layout/IconVerticalSolidList"/>
    <dgm:cxn modelId="{FC0BC8B6-2156-4F24-A906-13F9A5019A0B}" type="presParOf" srcId="{9517E13D-18B7-4379-B70C-9DFC77886971}" destId="{F6E80B2F-300B-47E8-BCA8-BCF60DCB7745}" srcOrd="0" destOrd="0" presId="urn:microsoft.com/office/officeart/2018/2/layout/IconVerticalSolidList"/>
    <dgm:cxn modelId="{2FD5C05C-8E3B-4F29-97B4-AF59EC60251B}" type="presParOf" srcId="{9517E13D-18B7-4379-B70C-9DFC77886971}" destId="{8E76A1E8-AEE3-4B62-ACEE-3BF91EA68C9D}" srcOrd="1" destOrd="0" presId="urn:microsoft.com/office/officeart/2018/2/layout/IconVerticalSolidList"/>
    <dgm:cxn modelId="{DC01B4C2-66BF-4159-9FB9-B0093E94DF2F}" type="presParOf" srcId="{9517E13D-18B7-4379-B70C-9DFC77886971}" destId="{62ABD07F-0947-4BFD-909E-F20CCD146EBA}" srcOrd="2" destOrd="0" presId="urn:microsoft.com/office/officeart/2018/2/layout/IconVerticalSolidList"/>
    <dgm:cxn modelId="{5D21D0F0-CFCA-443E-80C4-6AF64C2C4E9C}" type="presParOf" srcId="{9517E13D-18B7-4379-B70C-9DFC77886971}" destId="{555D481C-1A32-47DD-B1F7-D1465DAF10E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020C1-B738-7B4B-94B6-716C4476AAAF}">
      <dsp:nvSpPr>
        <dsp:cNvPr id="0" name=""/>
        <dsp:cNvSpPr/>
      </dsp:nvSpPr>
      <dsp:spPr>
        <a:xfrm>
          <a:off x="0" y="0"/>
          <a:ext cx="3286125" cy="415448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1155700">
            <a:lnSpc>
              <a:spcPct val="90000"/>
            </a:lnSpc>
            <a:spcBef>
              <a:spcPct val="0"/>
            </a:spcBef>
            <a:spcAft>
              <a:spcPct val="35000"/>
            </a:spcAft>
            <a:buNone/>
          </a:pPr>
          <a:r>
            <a:rPr lang="en-US" sz="2600" kern="1200" dirty="0"/>
            <a:t>Funding must be fully validated</a:t>
          </a:r>
        </a:p>
      </dsp:txBody>
      <dsp:txXfrm>
        <a:off x="0" y="1578705"/>
        <a:ext cx="3286125" cy="2492692"/>
      </dsp:txXfrm>
    </dsp:sp>
    <dsp:sp modelId="{F20DF8EA-9A49-DE43-B930-7385CEA34FE2}">
      <dsp:nvSpPr>
        <dsp:cNvPr id="0" name=""/>
        <dsp:cNvSpPr/>
      </dsp:nvSpPr>
      <dsp:spPr>
        <a:xfrm>
          <a:off x="1019889" y="415448"/>
          <a:ext cx="1246346" cy="124634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70" tIns="12700" rIns="9717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02412" y="597971"/>
        <a:ext cx="881300" cy="881300"/>
      </dsp:txXfrm>
    </dsp:sp>
    <dsp:sp modelId="{4707B84F-D98B-2941-A22E-9C9AE9A5D161}">
      <dsp:nvSpPr>
        <dsp:cNvPr id="0" name=""/>
        <dsp:cNvSpPr/>
      </dsp:nvSpPr>
      <dsp:spPr>
        <a:xfrm>
          <a:off x="0" y="4154416"/>
          <a:ext cx="3286125"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92F35B-B688-3F43-9348-50A9A3B0DB37}">
      <dsp:nvSpPr>
        <dsp:cNvPr id="0" name=""/>
        <dsp:cNvSpPr/>
      </dsp:nvSpPr>
      <dsp:spPr>
        <a:xfrm>
          <a:off x="3614737" y="0"/>
          <a:ext cx="3286125" cy="4154488"/>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889000">
            <a:lnSpc>
              <a:spcPct val="90000"/>
            </a:lnSpc>
            <a:spcBef>
              <a:spcPct val="0"/>
            </a:spcBef>
            <a:spcAft>
              <a:spcPct val="35000"/>
            </a:spcAft>
            <a:buNone/>
          </a:pPr>
          <a:r>
            <a:rPr lang="en-US" sz="2000" b="1" kern="1200" dirty="0"/>
            <a:t>Project code must be part of the active chart string</a:t>
          </a:r>
          <a:endParaRPr lang="en-US" sz="1400" b="1" kern="1200" dirty="0"/>
        </a:p>
        <a:p>
          <a:pPr marL="0" lvl="0" indent="0" algn="l" defTabSz="889000">
            <a:lnSpc>
              <a:spcPct val="90000"/>
            </a:lnSpc>
            <a:spcBef>
              <a:spcPct val="0"/>
            </a:spcBef>
            <a:spcAft>
              <a:spcPct val="35000"/>
            </a:spcAft>
            <a:buNone/>
          </a:pPr>
          <a:r>
            <a:rPr lang="en-US" sz="1200" kern="1200" dirty="0"/>
            <a:t>If not valid, Payroll Services will process your fund request, </a:t>
          </a:r>
          <a:r>
            <a:rPr lang="en-US" sz="1200" b="1" kern="1200" dirty="0"/>
            <a:t>MINUS</a:t>
          </a:r>
          <a:r>
            <a:rPr lang="en-US" sz="1200" kern="1200" dirty="0"/>
            <a:t> the project code</a:t>
          </a:r>
        </a:p>
        <a:p>
          <a:pPr marL="0" lvl="0" indent="0" algn="l" defTabSz="889000">
            <a:lnSpc>
              <a:spcPct val="90000"/>
            </a:lnSpc>
            <a:spcBef>
              <a:spcPct val="0"/>
            </a:spcBef>
            <a:spcAft>
              <a:spcPct val="35000"/>
            </a:spcAft>
            <a:buNone/>
          </a:pPr>
          <a:r>
            <a:rPr lang="en-US" sz="1200" kern="1200" dirty="0"/>
            <a:t>A courtesy notification to the requesting department will be provided via email if a project code does not validate.  </a:t>
          </a:r>
        </a:p>
        <a:p>
          <a:pPr marL="0" lvl="0" indent="0" algn="l" defTabSz="889000">
            <a:lnSpc>
              <a:spcPct val="90000"/>
            </a:lnSpc>
            <a:spcBef>
              <a:spcPct val="0"/>
            </a:spcBef>
            <a:spcAft>
              <a:spcPct val="35000"/>
            </a:spcAft>
            <a:buNone/>
          </a:pPr>
          <a:r>
            <a:rPr lang="en-US" sz="1200" kern="1200" dirty="0"/>
            <a:t>Department is responsible for any additional action requests if a project code is needed</a:t>
          </a:r>
        </a:p>
      </dsp:txBody>
      <dsp:txXfrm>
        <a:off x="3614737" y="1578705"/>
        <a:ext cx="3286125" cy="2492692"/>
      </dsp:txXfrm>
    </dsp:sp>
    <dsp:sp modelId="{725B8DD9-C8D0-A14C-B108-3969730F4D33}">
      <dsp:nvSpPr>
        <dsp:cNvPr id="0" name=""/>
        <dsp:cNvSpPr/>
      </dsp:nvSpPr>
      <dsp:spPr>
        <a:xfrm>
          <a:off x="4634626" y="415448"/>
          <a:ext cx="1246346" cy="1246346"/>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70" tIns="12700" rIns="9717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17149" y="597971"/>
        <a:ext cx="881300" cy="881300"/>
      </dsp:txXfrm>
    </dsp:sp>
    <dsp:sp modelId="{F42C3CA7-8D8B-1D49-9E92-3968333ADCC7}">
      <dsp:nvSpPr>
        <dsp:cNvPr id="0" name=""/>
        <dsp:cNvSpPr/>
      </dsp:nvSpPr>
      <dsp:spPr>
        <a:xfrm>
          <a:off x="3614737" y="4154416"/>
          <a:ext cx="3286125"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97A299-843D-5746-8EAA-BD090EEB802F}">
      <dsp:nvSpPr>
        <dsp:cNvPr id="0" name=""/>
        <dsp:cNvSpPr/>
      </dsp:nvSpPr>
      <dsp:spPr>
        <a:xfrm>
          <a:off x="7229475" y="0"/>
          <a:ext cx="3286125" cy="415448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Sub will default based on employment type</a:t>
          </a:r>
        </a:p>
        <a:p>
          <a:pPr marL="114300" lvl="1" indent="-114300" algn="l" defTabSz="622300">
            <a:lnSpc>
              <a:spcPct val="90000"/>
            </a:lnSpc>
            <a:spcBef>
              <a:spcPct val="0"/>
            </a:spcBef>
            <a:spcAft>
              <a:spcPct val="15000"/>
            </a:spcAft>
            <a:buChar char="•"/>
          </a:pPr>
          <a:r>
            <a:rPr lang="en-US" sz="1400" kern="1200" dirty="0"/>
            <a:t>Example:  Career employee will default to sub 01.  Override to sub 02 must be identified on the form, if necessary</a:t>
          </a:r>
        </a:p>
      </dsp:txBody>
      <dsp:txXfrm>
        <a:off x="7229475" y="1578705"/>
        <a:ext cx="3286125" cy="2492692"/>
      </dsp:txXfrm>
    </dsp:sp>
    <dsp:sp modelId="{560DE355-7793-8B4F-A230-FD3F69D5965C}">
      <dsp:nvSpPr>
        <dsp:cNvPr id="0" name=""/>
        <dsp:cNvSpPr/>
      </dsp:nvSpPr>
      <dsp:spPr>
        <a:xfrm>
          <a:off x="8249364" y="415448"/>
          <a:ext cx="1246346" cy="1246346"/>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70" tIns="12700" rIns="9717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31887" y="597971"/>
        <a:ext cx="881300" cy="881300"/>
      </dsp:txXfrm>
    </dsp:sp>
    <dsp:sp modelId="{53575A25-F0C6-D446-B6AD-75AA6E44969F}">
      <dsp:nvSpPr>
        <dsp:cNvPr id="0" name=""/>
        <dsp:cNvSpPr/>
      </dsp:nvSpPr>
      <dsp:spPr>
        <a:xfrm>
          <a:off x="7229475" y="4154416"/>
          <a:ext cx="3286125"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D3240-A9C0-49DC-8686-7003BB0B2AF1}">
      <dsp:nvSpPr>
        <dsp:cNvPr id="0" name=""/>
        <dsp:cNvSpPr/>
      </dsp:nvSpPr>
      <dsp:spPr>
        <a:xfrm>
          <a:off x="1967016" y="1743"/>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FBC14B-2C4D-4C6B-9D90-A94E6A6EE3EF}">
      <dsp:nvSpPr>
        <dsp:cNvPr id="0" name=""/>
        <dsp:cNvSpPr/>
      </dsp:nvSpPr>
      <dsp:spPr>
        <a:xfrm>
          <a:off x="564387" y="1687598"/>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Pay Period = The cycle the earnings POSTED to</a:t>
          </a:r>
        </a:p>
      </dsp:txBody>
      <dsp:txXfrm>
        <a:off x="564387" y="1687598"/>
        <a:ext cx="4315781" cy="647367"/>
      </dsp:txXfrm>
    </dsp:sp>
    <dsp:sp modelId="{B4419FFF-3DA0-4391-91F1-2F146E01B019}">
      <dsp:nvSpPr>
        <dsp:cNvPr id="0" name=""/>
        <dsp:cNvSpPr/>
      </dsp:nvSpPr>
      <dsp:spPr>
        <a:xfrm>
          <a:off x="564387" y="2416515"/>
          <a:ext cx="4315781" cy="1662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kern="1200" dirty="0"/>
            <a:t>Example:  Monthly earnings 1/1/19-1/31/19 posts to the PAY PERIOD 1/31/19</a:t>
          </a:r>
        </a:p>
        <a:p>
          <a:pPr marL="114300" lvl="1" indent="-114300" algn="l" defTabSz="666750">
            <a:lnSpc>
              <a:spcPct val="90000"/>
            </a:lnSpc>
            <a:spcBef>
              <a:spcPct val="0"/>
            </a:spcBef>
            <a:spcAft>
              <a:spcPct val="15000"/>
            </a:spcAft>
            <a:buChar char="•"/>
          </a:pPr>
          <a:r>
            <a:rPr lang="en-US" sz="1500" kern="1200" dirty="0"/>
            <a:t>Vacation take in December 2018 (EARNING PERIOD 12/31/18) is reflected on the PAY PERIOD 1/31/19 as monthly paid employees report leave usage in arrears</a:t>
          </a:r>
        </a:p>
        <a:p>
          <a:pPr marL="114300" lvl="1" indent="-114300" algn="l" defTabSz="666750">
            <a:lnSpc>
              <a:spcPct val="90000"/>
            </a:lnSpc>
            <a:spcBef>
              <a:spcPct val="0"/>
            </a:spcBef>
            <a:spcAft>
              <a:spcPct val="15000"/>
            </a:spcAft>
            <a:buChar char="•"/>
          </a:pPr>
          <a:r>
            <a:rPr lang="en-US" sz="1500" kern="1200"/>
            <a:t>Can have pay and report leave usage from prior earning periods</a:t>
          </a:r>
        </a:p>
      </dsp:txBody>
      <dsp:txXfrm>
        <a:off x="564387" y="2416515"/>
        <a:ext cx="4315781" cy="1662714"/>
      </dsp:txXfrm>
    </dsp:sp>
    <dsp:sp modelId="{560DA728-DB9D-4DD7-B0F7-CB98329D2CAA}">
      <dsp:nvSpPr>
        <dsp:cNvPr id="0" name=""/>
        <dsp:cNvSpPr/>
      </dsp:nvSpPr>
      <dsp:spPr>
        <a:xfrm>
          <a:off x="7038059" y="1743"/>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965412-1B6C-479A-AF55-C330C9AF2120}">
      <dsp:nvSpPr>
        <dsp:cNvPr id="0" name=""/>
        <dsp:cNvSpPr/>
      </dsp:nvSpPr>
      <dsp:spPr>
        <a:xfrm>
          <a:off x="5635430" y="1687598"/>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Earning Period = The cycle the earnings were PAID (earned) for</a:t>
          </a:r>
        </a:p>
      </dsp:txBody>
      <dsp:txXfrm>
        <a:off x="5635430" y="1687598"/>
        <a:ext cx="4315781" cy="647367"/>
      </dsp:txXfrm>
    </dsp:sp>
    <dsp:sp modelId="{DCC53866-7399-46D8-B05C-446E20DEC896}">
      <dsp:nvSpPr>
        <dsp:cNvPr id="0" name=""/>
        <dsp:cNvSpPr/>
      </dsp:nvSpPr>
      <dsp:spPr>
        <a:xfrm>
          <a:off x="5635430" y="2416515"/>
          <a:ext cx="4315781" cy="1662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kern="1200"/>
            <a:t>Example:  Bi Weekly earnings 12/30/18-1/12/19 posts to the PAY PERIOD 1/12/19 </a:t>
          </a:r>
        </a:p>
        <a:p>
          <a:pPr marL="114300" lvl="1" indent="-114300" algn="l" defTabSz="666750">
            <a:lnSpc>
              <a:spcPct val="90000"/>
            </a:lnSpc>
            <a:spcBef>
              <a:spcPct val="0"/>
            </a:spcBef>
            <a:spcAft>
              <a:spcPct val="15000"/>
            </a:spcAft>
            <a:buChar char="•"/>
          </a:pPr>
          <a:r>
            <a:rPr lang="en-US" sz="1500" kern="1200"/>
            <a:t>ALL earnings are broken down by pay type (vacation, sick, comp taken, holiday, reg, etc.)</a:t>
          </a:r>
        </a:p>
        <a:p>
          <a:pPr marL="114300" lvl="1" indent="-114300" algn="l" defTabSz="666750">
            <a:lnSpc>
              <a:spcPct val="90000"/>
            </a:lnSpc>
            <a:spcBef>
              <a:spcPct val="0"/>
            </a:spcBef>
            <a:spcAft>
              <a:spcPct val="15000"/>
            </a:spcAft>
            <a:buChar char="•"/>
          </a:pPr>
          <a:r>
            <a:rPr lang="en-US" sz="1500" kern="1200" dirty="0"/>
            <a:t>Leave is not generally reported in arrears</a:t>
          </a:r>
        </a:p>
        <a:p>
          <a:pPr marL="114300" lvl="1" indent="-114300" algn="l" defTabSz="666750">
            <a:lnSpc>
              <a:spcPct val="90000"/>
            </a:lnSpc>
            <a:spcBef>
              <a:spcPct val="0"/>
            </a:spcBef>
            <a:spcAft>
              <a:spcPct val="15000"/>
            </a:spcAft>
            <a:buChar char="•"/>
          </a:pPr>
          <a:r>
            <a:rPr lang="en-US" sz="1500" kern="1200"/>
            <a:t>Can have prior earning period pay on the same pay period</a:t>
          </a:r>
        </a:p>
      </dsp:txBody>
      <dsp:txXfrm>
        <a:off x="5635430" y="2416515"/>
        <a:ext cx="4315781" cy="1662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4550C-400D-4FEA-AEDB-D8E944AB417F}">
      <dsp:nvSpPr>
        <dsp:cNvPr id="0" name=""/>
        <dsp:cNvSpPr/>
      </dsp:nvSpPr>
      <dsp:spPr>
        <a:xfrm>
          <a:off x="762194" y="526906"/>
          <a:ext cx="812109" cy="812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4E6C8E-9834-46BA-994C-C19FF16D5B98}">
      <dsp:nvSpPr>
        <dsp:cNvPr id="0" name=""/>
        <dsp:cNvSpPr/>
      </dsp:nvSpPr>
      <dsp:spPr>
        <a:xfrm>
          <a:off x="8092" y="1480809"/>
          <a:ext cx="2320312" cy="87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Submissions for Direct Retro follow the same submission deadlines as all other pay impacting actions</a:t>
          </a:r>
        </a:p>
      </dsp:txBody>
      <dsp:txXfrm>
        <a:off x="8092" y="1480809"/>
        <a:ext cx="2320312" cy="870117"/>
      </dsp:txXfrm>
    </dsp:sp>
    <dsp:sp modelId="{9C608E93-B44F-4AD0-B6F9-5436DE578E45}">
      <dsp:nvSpPr>
        <dsp:cNvPr id="0" name=""/>
        <dsp:cNvSpPr/>
      </dsp:nvSpPr>
      <dsp:spPr>
        <a:xfrm>
          <a:off x="8092" y="2416877"/>
          <a:ext cx="2320312" cy="1407553"/>
        </a:xfrm>
        <a:prstGeom prst="rect">
          <a:avLst/>
        </a:prstGeom>
        <a:noFill/>
        <a:ln>
          <a:noFill/>
        </a:ln>
        <a:effectLst/>
      </dsp:spPr>
      <dsp:style>
        <a:lnRef idx="0">
          <a:scrgbClr r="0" g="0" b="0"/>
        </a:lnRef>
        <a:fillRef idx="0">
          <a:scrgbClr r="0" g="0" b="0"/>
        </a:fillRef>
        <a:effectRef idx="0">
          <a:scrgbClr r="0" g="0" b="0"/>
        </a:effectRef>
        <a:fontRef idx="minor"/>
      </dsp:style>
    </dsp:sp>
    <dsp:sp modelId="{07DC9D6F-C62B-4766-99B6-76C926E21018}">
      <dsp:nvSpPr>
        <dsp:cNvPr id="0" name=""/>
        <dsp:cNvSpPr/>
      </dsp:nvSpPr>
      <dsp:spPr>
        <a:xfrm>
          <a:off x="3488561" y="526906"/>
          <a:ext cx="812109" cy="8121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D3FE4A-DB45-4A6E-863E-189B05ED7862}">
      <dsp:nvSpPr>
        <dsp:cNvPr id="0" name=""/>
        <dsp:cNvSpPr/>
      </dsp:nvSpPr>
      <dsp:spPr>
        <a:xfrm>
          <a:off x="2734460" y="1480809"/>
          <a:ext cx="2320312" cy="87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Calendar for per cycle deadlines is housed on the Payroll Services website</a:t>
          </a:r>
        </a:p>
      </dsp:txBody>
      <dsp:txXfrm>
        <a:off x="2734460" y="1480809"/>
        <a:ext cx="2320312" cy="870117"/>
      </dsp:txXfrm>
    </dsp:sp>
    <dsp:sp modelId="{CB28932E-EA82-442A-8CB1-9969942659C8}">
      <dsp:nvSpPr>
        <dsp:cNvPr id="0" name=""/>
        <dsp:cNvSpPr/>
      </dsp:nvSpPr>
      <dsp:spPr>
        <a:xfrm>
          <a:off x="2734460" y="2416877"/>
          <a:ext cx="2320312" cy="1407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Please reference the calendar on the website (vs downloading and referencing local to your computer or departmental drives) as changes to the calendar will ONLY be made to the online version. </a:t>
          </a:r>
        </a:p>
        <a:p>
          <a:pPr marL="0" lvl="0" indent="0" algn="l" defTabSz="444500">
            <a:lnSpc>
              <a:spcPct val="100000"/>
            </a:lnSpc>
            <a:spcBef>
              <a:spcPct val="0"/>
            </a:spcBef>
            <a:spcAft>
              <a:spcPct val="35000"/>
            </a:spcAft>
            <a:buNone/>
          </a:pPr>
          <a:r>
            <a:rPr lang="en-US" sz="1000" i="1" kern="1200" dirty="0"/>
            <a:t>Notification of calendar changes are NOT communicated to departmental contacts</a:t>
          </a:r>
        </a:p>
      </dsp:txBody>
      <dsp:txXfrm>
        <a:off x="2734460" y="2416877"/>
        <a:ext cx="2320312" cy="1407553"/>
      </dsp:txXfrm>
    </dsp:sp>
    <dsp:sp modelId="{A064B885-9158-439B-9857-91232DE18F2E}">
      <dsp:nvSpPr>
        <dsp:cNvPr id="0" name=""/>
        <dsp:cNvSpPr/>
      </dsp:nvSpPr>
      <dsp:spPr>
        <a:xfrm>
          <a:off x="6214928" y="526906"/>
          <a:ext cx="812109" cy="8121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0E428F-9052-42B7-BE1D-7AB4946ED9B2}">
      <dsp:nvSpPr>
        <dsp:cNvPr id="0" name=""/>
        <dsp:cNvSpPr/>
      </dsp:nvSpPr>
      <dsp:spPr>
        <a:xfrm>
          <a:off x="5460827" y="1480809"/>
          <a:ext cx="2320312" cy="87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Transfers requiring ORED approval may be delayed at least 1 cycle</a:t>
          </a:r>
        </a:p>
      </dsp:txBody>
      <dsp:txXfrm>
        <a:off x="5460827" y="1480809"/>
        <a:ext cx="2320312" cy="870117"/>
      </dsp:txXfrm>
    </dsp:sp>
    <dsp:sp modelId="{7462C56B-C15C-4C0E-93C6-D238A8727F5F}">
      <dsp:nvSpPr>
        <dsp:cNvPr id="0" name=""/>
        <dsp:cNvSpPr/>
      </dsp:nvSpPr>
      <dsp:spPr>
        <a:xfrm>
          <a:off x="5460827" y="2416877"/>
          <a:ext cx="2320312" cy="1407553"/>
        </a:xfrm>
        <a:prstGeom prst="rect">
          <a:avLst/>
        </a:prstGeom>
        <a:noFill/>
        <a:ln>
          <a:noFill/>
        </a:ln>
        <a:effectLst/>
      </dsp:spPr>
      <dsp:style>
        <a:lnRef idx="0">
          <a:scrgbClr r="0" g="0" b="0"/>
        </a:lnRef>
        <a:fillRef idx="0">
          <a:scrgbClr r="0" g="0" b="0"/>
        </a:fillRef>
        <a:effectRef idx="0">
          <a:scrgbClr r="0" g="0" b="0"/>
        </a:effectRef>
        <a:fontRef idx="minor"/>
      </dsp:style>
    </dsp:sp>
    <dsp:sp modelId="{DB39BCD3-3EC4-4BCE-B78D-06B570776CB2}">
      <dsp:nvSpPr>
        <dsp:cNvPr id="0" name=""/>
        <dsp:cNvSpPr/>
      </dsp:nvSpPr>
      <dsp:spPr>
        <a:xfrm>
          <a:off x="8941296" y="526906"/>
          <a:ext cx="812109" cy="8121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68CCEF-E850-46CA-A3C7-9E8F5ECD147C}">
      <dsp:nvSpPr>
        <dsp:cNvPr id="0" name=""/>
        <dsp:cNvSpPr/>
      </dsp:nvSpPr>
      <dsp:spPr>
        <a:xfrm>
          <a:off x="8187194" y="1480809"/>
          <a:ext cx="2320312" cy="87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Plan accordingly to avoid additional delays</a:t>
          </a:r>
        </a:p>
      </dsp:txBody>
      <dsp:txXfrm>
        <a:off x="8187194" y="1480809"/>
        <a:ext cx="2320312" cy="870117"/>
      </dsp:txXfrm>
    </dsp:sp>
    <dsp:sp modelId="{22596FE3-8264-4DCE-9089-68D23A0B19BB}">
      <dsp:nvSpPr>
        <dsp:cNvPr id="0" name=""/>
        <dsp:cNvSpPr/>
      </dsp:nvSpPr>
      <dsp:spPr>
        <a:xfrm>
          <a:off x="8187194" y="2416877"/>
          <a:ext cx="2320312" cy="140755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6E7A2-FAC3-475A-BFC0-3E4FB03E0E00}">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C2AA4-AB97-4BD2-B415-57D0F4E35ACD}">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9D17A4-8B81-46F5-994C-15EFDA2FFE84}">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Payroll Services Website - </a:t>
          </a:r>
          <a:r>
            <a:rPr lang="en-US" sz="1900" kern="1200" dirty="0">
              <a:hlinkClick xmlns:r="http://schemas.openxmlformats.org/officeDocument/2006/relationships" r:id="rId3"/>
            </a:rPr>
            <a:t>https://bfs.ucmerced.edu/payroll-services</a:t>
          </a:r>
          <a:endParaRPr lang="en-US" sz="1900" kern="1200" dirty="0"/>
        </a:p>
      </dsp:txBody>
      <dsp:txXfrm>
        <a:off x="1429899" y="2442"/>
        <a:ext cx="5083704" cy="1238008"/>
      </dsp:txXfrm>
    </dsp:sp>
    <dsp:sp modelId="{0AA4F227-A81D-4922-B0D1-C9C673B68149}">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55E9F-A6C6-435C-A676-D4F906430A99}">
      <dsp:nvSpPr>
        <dsp:cNvPr id="0" name=""/>
        <dsp:cNvSpPr/>
      </dsp:nvSpPr>
      <dsp:spPr>
        <a:xfrm>
          <a:off x="374497" y="1828505"/>
          <a:ext cx="680904" cy="68090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4B9E49-38E6-48A8-9E95-2FA4A5067085}">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Payroll Services Email – </a:t>
          </a:r>
          <a:r>
            <a:rPr lang="en-US" sz="1900" kern="1200" dirty="0">
              <a:hlinkClick xmlns:r="http://schemas.openxmlformats.org/officeDocument/2006/relationships" r:id="rId6"/>
            </a:rPr>
            <a:t>payrollservices@ucmerced.edu</a:t>
          </a:r>
          <a:r>
            <a:rPr lang="en-US" sz="1900" kern="1200" dirty="0"/>
            <a:t> *</a:t>
          </a:r>
        </a:p>
      </dsp:txBody>
      <dsp:txXfrm>
        <a:off x="1429899" y="1549953"/>
        <a:ext cx="5083704" cy="1238008"/>
      </dsp:txXfrm>
    </dsp:sp>
    <dsp:sp modelId="{1333D26F-7DE2-4B28-9EFB-26481AB17C87}">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495F6F-A8B0-415C-BD22-38CEB33969F0}">
      <dsp:nvSpPr>
        <dsp:cNvPr id="0" name=""/>
        <dsp:cNvSpPr/>
      </dsp:nvSpPr>
      <dsp:spPr>
        <a:xfrm>
          <a:off x="374497" y="3376015"/>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19E0E9-B47A-47FE-A33C-A3C6A1FBA5FA}">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ORED Contact:  </a:t>
          </a:r>
          <a:r>
            <a:rPr lang="en-US" sz="1900" kern="1200" dirty="0">
              <a:hlinkClick xmlns:r="http://schemas.openxmlformats.org/officeDocument/2006/relationships" r:id="rId9"/>
            </a:rPr>
            <a:t>https://srs.ucmerced.edu/</a:t>
          </a:r>
          <a:endParaRPr lang="en-US" sz="1900" kern="1200" dirty="0"/>
        </a:p>
      </dsp:txBody>
      <dsp:txXfrm>
        <a:off x="1429899" y="3097464"/>
        <a:ext cx="5083704" cy="1238008"/>
      </dsp:txXfrm>
    </dsp:sp>
    <dsp:sp modelId="{F6E80B2F-300B-47E8-BCA8-BCF60DCB7745}">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6A1E8-AEE3-4B62-ACEE-3BF91EA68C9D}">
      <dsp:nvSpPr>
        <dsp:cNvPr id="0" name=""/>
        <dsp:cNvSpPr/>
      </dsp:nvSpPr>
      <dsp:spPr>
        <a:xfrm>
          <a:off x="374497" y="4923526"/>
          <a:ext cx="680904" cy="68090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5D481C-1A32-47DD-B1F7-D1465DAF10E4}">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i="1" kern="1200" dirty="0"/>
            <a:t>* Please utilize the Payroll Services email address rather than contacting an analyst directly to ensure your request is handled timely. </a:t>
          </a:r>
          <a:endParaRPr lang="en-US" sz="1900" kern="1200" dirty="0"/>
        </a:p>
      </dsp:txBody>
      <dsp:txXfrm>
        <a:off x="1429899" y="4644974"/>
        <a:ext cx="5083704" cy="123800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E9BC-4FC7-2E4D-890A-2DCEF6D24F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D286E1-19F3-9547-9D8F-A6673FF292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8972DB-4874-E440-93E7-39D090209FF6}"/>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5" name="Footer Placeholder 4">
            <a:extLst>
              <a:ext uri="{FF2B5EF4-FFF2-40B4-BE49-F238E27FC236}">
                <a16:creationId xmlns:a16="http://schemas.microsoft.com/office/drawing/2014/main" id="{FC13F7DB-6F50-A34D-A9FD-677B113AB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A0D13-0DD4-2A48-8D8F-DEE75FA7B6DA}"/>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1651488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C5A8-A2E5-EE4B-99E0-50DDC590B2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38251D-4F92-C44F-82AC-224AFAD12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87E0C-28B8-D64C-9AF3-63C5B1125951}"/>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5" name="Footer Placeholder 4">
            <a:extLst>
              <a:ext uri="{FF2B5EF4-FFF2-40B4-BE49-F238E27FC236}">
                <a16:creationId xmlns:a16="http://schemas.microsoft.com/office/drawing/2014/main" id="{5E1281D4-CC85-FF4D-B3B4-4ADCF8248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1B48A-2FFC-EF43-8957-8197EF4F1DB0}"/>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144180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89DA35-271C-104D-B022-A3989FB833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8E6963-8440-C049-8EC3-354A733E93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2DCE4-F16C-2740-98D9-43493BFF9B4D}"/>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5" name="Footer Placeholder 4">
            <a:extLst>
              <a:ext uri="{FF2B5EF4-FFF2-40B4-BE49-F238E27FC236}">
                <a16:creationId xmlns:a16="http://schemas.microsoft.com/office/drawing/2014/main" id="{F3859FFA-E086-8245-A129-5F98EA58E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CB1DF-89AD-C845-AB9C-F678BD182D40}"/>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1317401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B6A5-35F7-D649-BC4D-31EB501319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14D535-1FEB-3347-9288-6BE6636D6D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1B10C-FE3B-7F47-AF9A-BB25CAEA3890}"/>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5" name="Footer Placeholder 4">
            <a:extLst>
              <a:ext uri="{FF2B5EF4-FFF2-40B4-BE49-F238E27FC236}">
                <a16:creationId xmlns:a16="http://schemas.microsoft.com/office/drawing/2014/main" id="{4147FB09-B5B0-104E-900D-37B856A3C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410A3-6CEA-644D-8911-B3962AD70D86}"/>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2586125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6D19-2785-D443-A483-03AF763463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C8DAC2-BEE1-BE48-899C-7FC443EE1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92FE0F-BAF5-8E48-980D-C72129C4335B}"/>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5" name="Footer Placeholder 4">
            <a:extLst>
              <a:ext uri="{FF2B5EF4-FFF2-40B4-BE49-F238E27FC236}">
                <a16:creationId xmlns:a16="http://schemas.microsoft.com/office/drawing/2014/main" id="{F88612C6-1F06-CA41-A697-9DB1EC4B4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A4679-0023-CE40-B219-EC5A4754320E}"/>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30395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C630-BF9D-3E45-82AE-BD75ADEB71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48EDA0-4C95-094A-926B-C083CDF264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9BF643-777F-5F4B-8AE7-2A8EE42496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1C7813-3579-6C44-9FF1-FA9AFF1BA36B}"/>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6" name="Footer Placeholder 5">
            <a:extLst>
              <a:ext uri="{FF2B5EF4-FFF2-40B4-BE49-F238E27FC236}">
                <a16:creationId xmlns:a16="http://schemas.microsoft.com/office/drawing/2014/main" id="{40F27FE2-5B25-9240-8841-2050F74F1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8C1B94-9A7B-AF45-9EE2-582A5F8434C5}"/>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63896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1CA9-4C82-EE4C-AEEC-7EFEF9BF08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5CBCD3-802E-0542-B5B6-50647D50D8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67CA6F-792C-2E40-B21D-AFF724A8A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2F4092-69C5-7E4E-90D8-0D9C4C3A6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895BC7-4842-144D-9465-5006FF916B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E36BF9-2CB6-FC4B-AF6D-C4C149AB1615}"/>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8" name="Footer Placeholder 7">
            <a:extLst>
              <a:ext uri="{FF2B5EF4-FFF2-40B4-BE49-F238E27FC236}">
                <a16:creationId xmlns:a16="http://schemas.microsoft.com/office/drawing/2014/main" id="{7B3A8C34-A960-2045-946C-76D10B684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D51ADB-7587-8F41-AA58-1ECCF455AF13}"/>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215029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4D38-A542-EB40-A0A9-18FE18CD6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CE8FE5-5EA6-F64D-888C-23CEB0B4D1BD}"/>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4" name="Footer Placeholder 3">
            <a:extLst>
              <a:ext uri="{FF2B5EF4-FFF2-40B4-BE49-F238E27FC236}">
                <a16:creationId xmlns:a16="http://schemas.microsoft.com/office/drawing/2014/main" id="{4553629C-724F-6440-BE84-D34ECE14CA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7E8734-F560-3243-880C-E0BC7F19058F}"/>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3176728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E9C66-B1A7-B145-B0B2-B20DE8E3F30F}"/>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3" name="Footer Placeholder 2">
            <a:extLst>
              <a:ext uri="{FF2B5EF4-FFF2-40B4-BE49-F238E27FC236}">
                <a16:creationId xmlns:a16="http://schemas.microsoft.com/office/drawing/2014/main" id="{15290B80-108B-E748-8B0D-3552549699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B57476-495A-DB49-BC34-7D308FE3C532}"/>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407625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2229-7CDF-C847-AC86-8D5AC7101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562FA-C075-D84A-A3BD-25414460D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646603-757E-AB4C-9615-ACE4D9092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ED2C57-E5D9-644A-9F40-76787DC27743}"/>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6" name="Footer Placeholder 5">
            <a:extLst>
              <a:ext uri="{FF2B5EF4-FFF2-40B4-BE49-F238E27FC236}">
                <a16:creationId xmlns:a16="http://schemas.microsoft.com/office/drawing/2014/main" id="{9F3CF023-F8CD-664B-8379-7AB87B02C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C22C1-3F6C-8B41-839F-9A4DC4920B98}"/>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2820416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0EF5-6FFE-6741-8DD2-81EDB5416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BA1DFB-1120-B54D-B919-EC0A206E4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23A886-BDAF-A743-9C4D-7967BFAF8E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B73F4-C0DD-6243-B0ED-CC3B56E3BD16}"/>
              </a:ext>
            </a:extLst>
          </p:cNvPr>
          <p:cNvSpPr>
            <a:spLocks noGrp="1"/>
          </p:cNvSpPr>
          <p:nvPr>
            <p:ph type="dt" sz="half" idx="10"/>
          </p:nvPr>
        </p:nvSpPr>
        <p:spPr/>
        <p:txBody>
          <a:bodyPr/>
          <a:lstStyle/>
          <a:p>
            <a:fld id="{F4D5E409-20B7-554E-BEB2-0523F03D4C0A}" type="datetimeFigureOut">
              <a:rPr lang="en-US" smtClean="0"/>
              <a:t>2/10/20</a:t>
            </a:fld>
            <a:endParaRPr lang="en-US"/>
          </a:p>
        </p:txBody>
      </p:sp>
      <p:sp>
        <p:nvSpPr>
          <p:cNvPr id="6" name="Footer Placeholder 5">
            <a:extLst>
              <a:ext uri="{FF2B5EF4-FFF2-40B4-BE49-F238E27FC236}">
                <a16:creationId xmlns:a16="http://schemas.microsoft.com/office/drawing/2014/main" id="{4A2B43A2-8905-C34B-8FCB-FD46132207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949D2-D0A4-B54F-A765-496223D43D8A}"/>
              </a:ext>
            </a:extLst>
          </p:cNvPr>
          <p:cNvSpPr>
            <a:spLocks noGrp="1"/>
          </p:cNvSpPr>
          <p:nvPr>
            <p:ph type="sldNum" sz="quarter" idx="12"/>
          </p:nvPr>
        </p:nvSpPr>
        <p:spPr/>
        <p:txBody>
          <a:bodyPr/>
          <a:lstStyle/>
          <a:p>
            <a:fld id="{D12923F1-9C18-2741-B6C7-BD63427E9434}" type="slidenum">
              <a:rPr lang="en-US" smtClean="0"/>
              <a:t>‹#›</a:t>
            </a:fld>
            <a:endParaRPr lang="en-US"/>
          </a:p>
        </p:txBody>
      </p:sp>
    </p:spTree>
    <p:extLst>
      <p:ext uri="{BB962C8B-B14F-4D97-AF65-F5344CB8AC3E}">
        <p14:creationId xmlns:p14="http://schemas.microsoft.com/office/powerpoint/2010/main" val="313740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1568-5AAD-0447-BD1E-4E02B17D22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1E8C9D-802A-CC4C-94EB-32B645D3A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BCDA9-3A9E-7A46-8922-01AA28FB82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5E409-20B7-554E-BEB2-0523F03D4C0A}" type="datetimeFigureOut">
              <a:rPr lang="en-US" smtClean="0"/>
              <a:t>2/10/20</a:t>
            </a:fld>
            <a:endParaRPr lang="en-US"/>
          </a:p>
        </p:txBody>
      </p:sp>
      <p:sp>
        <p:nvSpPr>
          <p:cNvPr id="5" name="Footer Placeholder 4">
            <a:extLst>
              <a:ext uri="{FF2B5EF4-FFF2-40B4-BE49-F238E27FC236}">
                <a16:creationId xmlns:a16="http://schemas.microsoft.com/office/drawing/2014/main" id="{AEDA075A-250F-2B4C-9B99-972FA2B37C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F88700-5326-8C4C-919D-EDF964E04B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923F1-9C18-2741-B6C7-BD63427E9434}" type="slidenum">
              <a:rPr lang="en-US" smtClean="0"/>
              <a:t>‹#›</a:t>
            </a:fld>
            <a:endParaRPr lang="en-US"/>
          </a:p>
        </p:txBody>
      </p:sp>
    </p:spTree>
    <p:extLst>
      <p:ext uri="{BB962C8B-B14F-4D97-AF65-F5344CB8AC3E}">
        <p14:creationId xmlns:p14="http://schemas.microsoft.com/office/powerpoint/2010/main" val="2287810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2">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E4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3680F-05A0-CB48-AEAE-9925441F5BF6}"/>
              </a:ext>
            </a:extLst>
          </p:cNvPr>
          <p:cNvSpPr>
            <a:spLocks noGrp="1"/>
          </p:cNvSpPr>
          <p:nvPr>
            <p:ph type="ctrTitle"/>
          </p:nvPr>
        </p:nvSpPr>
        <p:spPr>
          <a:xfrm>
            <a:off x="634276" y="803705"/>
            <a:ext cx="4208656" cy="3034857"/>
          </a:xfrm>
        </p:spPr>
        <p:txBody>
          <a:bodyPr anchor="b">
            <a:normAutofit/>
          </a:bodyPr>
          <a:lstStyle/>
          <a:p>
            <a:pPr algn="r"/>
            <a:r>
              <a:rPr lang="en-US" sz="5000" dirty="0">
                <a:solidFill>
                  <a:srgbClr val="FFFFFF"/>
                </a:solidFill>
              </a:rPr>
              <a:t>Payroll Services</a:t>
            </a:r>
          </a:p>
        </p:txBody>
      </p:sp>
      <p:sp>
        <p:nvSpPr>
          <p:cNvPr id="3" name="Subtitle 2">
            <a:extLst>
              <a:ext uri="{FF2B5EF4-FFF2-40B4-BE49-F238E27FC236}">
                <a16:creationId xmlns:a16="http://schemas.microsoft.com/office/drawing/2014/main" id="{793000A5-BCC4-1342-9E48-F814F210DCC5}"/>
              </a:ext>
            </a:extLst>
          </p:cNvPr>
          <p:cNvSpPr>
            <a:spLocks noGrp="1"/>
          </p:cNvSpPr>
          <p:nvPr>
            <p:ph type="subTitle" idx="1"/>
          </p:nvPr>
        </p:nvSpPr>
        <p:spPr>
          <a:xfrm>
            <a:off x="638921" y="4013165"/>
            <a:ext cx="4204012" cy="2205732"/>
          </a:xfrm>
        </p:spPr>
        <p:txBody>
          <a:bodyPr anchor="t">
            <a:normAutofit/>
          </a:bodyPr>
          <a:lstStyle/>
          <a:p>
            <a:pPr algn="r"/>
            <a:r>
              <a:rPr lang="en-US" sz="1800">
                <a:solidFill>
                  <a:srgbClr val="FFFFFF"/>
                </a:solidFill>
              </a:rPr>
              <a:t>Fund Change &amp; Direct Retro</a:t>
            </a:r>
          </a:p>
        </p:txBody>
      </p:sp>
      <p:cxnSp>
        <p:nvCxnSpPr>
          <p:cNvPr id="25" name="Straight Connector 24">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86ED2B8-8528-E34E-BEA9-F2DDDCAD41B4}"/>
              </a:ext>
            </a:extLst>
          </p:cNvPr>
          <p:cNvPicPr>
            <a:picLocks noChangeAspect="1"/>
          </p:cNvPicPr>
          <p:nvPr/>
        </p:nvPicPr>
        <p:blipFill>
          <a:blip r:embed="rId2"/>
          <a:stretch>
            <a:fillRect/>
          </a:stretch>
        </p:blipFill>
        <p:spPr>
          <a:xfrm>
            <a:off x="6096000" y="699753"/>
            <a:ext cx="5459470" cy="5459470"/>
          </a:xfrm>
          <a:prstGeom prst="rect">
            <a:avLst/>
          </a:prstGeom>
        </p:spPr>
      </p:pic>
      <p:sp>
        <p:nvSpPr>
          <p:cNvPr id="5" name="TextBox 4">
            <a:extLst>
              <a:ext uri="{FF2B5EF4-FFF2-40B4-BE49-F238E27FC236}">
                <a16:creationId xmlns:a16="http://schemas.microsoft.com/office/drawing/2014/main" id="{7D458447-07A8-094D-9906-3DFEE74B4932}"/>
              </a:ext>
            </a:extLst>
          </p:cNvPr>
          <p:cNvSpPr txBox="1"/>
          <p:nvPr/>
        </p:nvSpPr>
        <p:spPr>
          <a:xfrm>
            <a:off x="6329363" y="5986463"/>
            <a:ext cx="5329237" cy="369332"/>
          </a:xfrm>
          <a:prstGeom prst="rect">
            <a:avLst/>
          </a:prstGeom>
          <a:noFill/>
        </p:spPr>
        <p:txBody>
          <a:bodyPr wrap="square" rtlCol="0">
            <a:spAutoFit/>
          </a:bodyPr>
          <a:lstStyle/>
          <a:p>
            <a:pPr algn="ctr"/>
            <a:r>
              <a:rPr lang="en-US" dirty="0"/>
              <a:t>Michelle Snyder, Payroll Director – Payroll Services</a:t>
            </a:r>
          </a:p>
        </p:txBody>
      </p:sp>
    </p:spTree>
    <p:extLst>
      <p:ext uri="{BB962C8B-B14F-4D97-AF65-F5344CB8AC3E}">
        <p14:creationId xmlns:p14="http://schemas.microsoft.com/office/powerpoint/2010/main" val="1856342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EE9E6-A603-BA4D-8DFF-7DDC3C4A5F36}"/>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4800" kern="1200" dirty="0">
                <a:solidFill>
                  <a:schemeClr val="tx1"/>
                </a:solidFill>
                <a:latin typeface="+mj-lt"/>
                <a:ea typeface="+mj-ea"/>
                <a:cs typeface="+mj-cs"/>
              </a:rPr>
              <a:t>Submit to Payroll Services via email </a:t>
            </a:r>
            <a:r>
              <a:rPr lang="en-US" sz="4800" kern="1200" dirty="0" err="1">
                <a:solidFill>
                  <a:schemeClr val="tx1"/>
                </a:solidFill>
                <a:latin typeface="+mj-lt"/>
                <a:ea typeface="+mj-ea"/>
                <a:cs typeface="+mj-cs"/>
              </a:rPr>
              <a:t>payrollservices@ucmerced.edu</a:t>
            </a:r>
            <a:endParaRPr lang="en-US" sz="48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25715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6EA91D-F778-F847-A6CE-32F2D849225E}"/>
              </a:ext>
            </a:extLst>
          </p:cNvPr>
          <p:cNvSpPr>
            <a:spLocks noGrp="1"/>
          </p:cNvSpPr>
          <p:nvPr>
            <p:ph type="title"/>
          </p:nvPr>
        </p:nvSpPr>
        <p:spPr>
          <a:xfrm>
            <a:off x="655320" y="365125"/>
            <a:ext cx="9013052" cy="1623312"/>
          </a:xfrm>
        </p:spPr>
        <p:txBody>
          <a:bodyPr anchor="b">
            <a:normAutofit/>
          </a:bodyPr>
          <a:lstStyle/>
          <a:p>
            <a:r>
              <a:rPr lang="en-US" sz="4000" dirty="0"/>
              <a:t>DIRECT RETRO</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D437A0-0A14-3F4A-969A-72F796BDBC7F}"/>
              </a:ext>
            </a:extLst>
          </p:cNvPr>
          <p:cNvSpPr>
            <a:spLocks noGrp="1"/>
          </p:cNvSpPr>
          <p:nvPr>
            <p:ph idx="1"/>
          </p:nvPr>
        </p:nvSpPr>
        <p:spPr>
          <a:xfrm>
            <a:off x="655320" y="2644518"/>
            <a:ext cx="9013052" cy="3327251"/>
          </a:xfrm>
        </p:spPr>
        <p:txBody>
          <a:bodyPr>
            <a:normAutofit/>
          </a:bodyPr>
          <a:lstStyle/>
          <a:p>
            <a:r>
              <a:rPr lang="en-US" sz="2000" dirty="0"/>
              <a:t>Direct Retro is the process within the UCPath system used to move salary expense(s) from one or more fund sources to another fund source(s). </a:t>
            </a:r>
          </a:p>
          <a:p>
            <a:pPr marL="0"/>
            <a:endParaRPr lang="en-US" sz="2000" dirty="0"/>
          </a:p>
          <a:p>
            <a:r>
              <a:rPr lang="en-US" sz="2000" dirty="0"/>
              <a:t>Previously referred to as a “Salary Cost Transfer” or “Expense Transfer”</a:t>
            </a:r>
          </a:p>
          <a:p>
            <a:pPr marL="0"/>
            <a:endParaRPr lang="en-US" sz="2000" dirty="0"/>
          </a:p>
          <a:p>
            <a:endParaRPr lang="en-US" sz="2000" dirty="0"/>
          </a:p>
        </p:txBody>
      </p:sp>
    </p:spTree>
    <p:extLst>
      <p:ext uri="{BB962C8B-B14F-4D97-AF65-F5344CB8AC3E}">
        <p14:creationId xmlns:p14="http://schemas.microsoft.com/office/powerpoint/2010/main" val="363500251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F3193-9360-1640-94AE-AD3DB28677D1}"/>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ormAutofit/>
          </a:bodyPr>
          <a:lstStyle/>
          <a:p>
            <a:pPr algn="ctr"/>
            <a:r>
              <a:rPr lang="en-US" sz="2800" b="1" kern="1200">
                <a:solidFill>
                  <a:schemeClr val="bg1"/>
                </a:solidFill>
                <a:latin typeface="+mj-lt"/>
                <a:ea typeface="+mj-ea"/>
                <a:cs typeface="+mj-cs"/>
              </a:rPr>
              <a:t>Funding Change Form</a:t>
            </a:r>
            <a:br>
              <a:rPr lang="en-US" sz="2800" kern="1200">
                <a:solidFill>
                  <a:schemeClr val="bg1"/>
                </a:solidFill>
                <a:latin typeface="+mj-lt"/>
                <a:ea typeface="+mj-ea"/>
                <a:cs typeface="+mj-cs"/>
              </a:rPr>
            </a:br>
            <a:r>
              <a:rPr lang="en-US" sz="2800" kern="1200">
                <a:solidFill>
                  <a:schemeClr val="bg1"/>
                </a:solidFill>
                <a:latin typeface="+mj-lt"/>
                <a:ea typeface="+mj-ea"/>
                <a:cs typeface="+mj-cs"/>
              </a:rPr>
              <a:t>(</a:t>
            </a:r>
            <a:r>
              <a:rPr lang="en-US" sz="2800">
                <a:solidFill>
                  <a:schemeClr val="bg1"/>
                </a:solidFill>
              </a:rPr>
              <a:t>Direct Retro Request)</a:t>
            </a:r>
            <a:endParaRPr lang="en-US" sz="2800" kern="1200">
              <a:solidFill>
                <a:schemeClr val="bg1"/>
              </a:solidFill>
              <a:latin typeface="+mj-lt"/>
              <a:ea typeface="+mj-ea"/>
              <a:cs typeface="+mj-cs"/>
            </a:endParaRPr>
          </a:p>
        </p:txBody>
      </p:sp>
      <p:sp>
        <p:nvSpPr>
          <p:cNvPr id="17" name="Content Placeholder 16">
            <a:extLst>
              <a:ext uri="{FF2B5EF4-FFF2-40B4-BE49-F238E27FC236}">
                <a16:creationId xmlns:a16="http://schemas.microsoft.com/office/drawing/2014/main" id="{1A25CFD6-B49D-4295-9D49-7859623E89E4}"/>
              </a:ext>
            </a:extLst>
          </p:cNvPr>
          <p:cNvSpPr>
            <a:spLocks noGrp="1"/>
          </p:cNvSpPr>
          <p:nvPr>
            <p:ph idx="1"/>
          </p:nvPr>
        </p:nvSpPr>
        <p:spPr>
          <a:xfrm>
            <a:off x="643468" y="2638043"/>
            <a:ext cx="3363974" cy="4062795"/>
          </a:xfrm>
        </p:spPr>
        <p:txBody>
          <a:bodyPr>
            <a:normAutofit/>
          </a:bodyPr>
          <a:lstStyle/>
          <a:p>
            <a:r>
              <a:rPr lang="en-US" sz="2000" dirty="0">
                <a:solidFill>
                  <a:schemeClr val="bg1"/>
                </a:solidFill>
              </a:rPr>
              <a:t>Located on the Payroll Services Website </a:t>
            </a:r>
          </a:p>
          <a:p>
            <a:pPr lvl="1"/>
            <a:r>
              <a:rPr lang="en-US" sz="1600" dirty="0">
                <a:solidFill>
                  <a:schemeClr val="bg1"/>
                </a:solidFill>
              </a:rPr>
              <a:t>under the “forms” link on the left side of the page</a:t>
            </a:r>
          </a:p>
          <a:p>
            <a:pPr marL="457200" lvl="1" indent="0">
              <a:buNone/>
            </a:pPr>
            <a:endParaRPr lang="en-US" sz="2000" dirty="0">
              <a:solidFill>
                <a:schemeClr val="bg1"/>
              </a:solidFill>
            </a:endParaRPr>
          </a:p>
          <a:p>
            <a:r>
              <a:rPr lang="en-US" sz="2000" dirty="0">
                <a:solidFill>
                  <a:schemeClr val="bg1"/>
                </a:solidFill>
              </a:rPr>
              <a:t>Used to facilitate a request to Payroll Services to prospectively change position funding (Fund Change)</a:t>
            </a:r>
          </a:p>
          <a:p>
            <a:pPr marL="0" indent="0">
              <a:buNone/>
            </a:pPr>
            <a:r>
              <a:rPr lang="en-US" sz="2000" i="1" dirty="0">
                <a:solidFill>
                  <a:schemeClr val="bg1"/>
                </a:solidFill>
              </a:rPr>
              <a:t>                      Or</a:t>
            </a:r>
          </a:p>
          <a:p>
            <a:r>
              <a:rPr lang="en-US" sz="2000" dirty="0">
                <a:solidFill>
                  <a:schemeClr val="accent4"/>
                </a:solidFill>
              </a:rPr>
              <a:t> To realign previously posted earnings (Direct Retro)</a:t>
            </a:r>
          </a:p>
          <a:p>
            <a:pPr marL="0" indent="0">
              <a:buNone/>
            </a:pPr>
            <a:endParaRPr lang="en-US" sz="2000" dirty="0">
              <a:solidFill>
                <a:schemeClr val="bg1"/>
              </a:solidFill>
            </a:endParaRPr>
          </a:p>
        </p:txBody>
      </p:sp>
      <p:pic>
        <p:nvPicPr>
          <p:cNvPr id="15" name="Content Placeholder 6">
            <a:extLst>
              <a:ext uri="{FF2B5EF4-FFF2-40B4-BE49-F238E27FC236}">
                <a16:creationId xmlns:a16="http://schemas.microsoft.com/office/drawing/2014/main" id="{A98AA789-6A59-EC42-8269-0F2B9F85A0C6}"/>
              </a:ext>
            </a:extLst>
          </p:cNvPr>
          <p:cNvPicPr>
            <a:picLocks noChangeAspect="1"/>
          </p:cNvPicPr>
          <p:nvPr/>
        </p:nvPicPr>
        <p:blipFill>
          <a:blip r:embed="rId2"/>
          <a:stretch>
            <a:fillRect/>
          </a:stretch>
        </p:blipFill>
        <p:spPr>
          <a:xfrm>
            <a:off x="6076473" y="285750"/>
            <a:ext cx="5317198" cy="6129337"/>
          </a:xfrm>
          <a:prstGeom prst="rect">
            <a:avLst/>
          </a:prstGeom>
        </p:spPr>
      </p:pic>
    </p:spTree>
    <p:extLst>
      <p:ext uri="{BB962C8B-B14F-4D97-AF65-F5344CB8AC3E}">
        <p14:creationId xmlns:p14="http://schemas.microsoft.com/office/powerpoint/2010/main" val="2045906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27EBB-0747-FD41-807E-59BDB9F50E6F}"/>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DOPE vs Direct Retro</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EB0B7CA-5F4D-804B-964E-E3840297067A}"/>
              </a:ext>
            </a:extLst>
          </p:cNvPr>
          <p:cNvSpPr>
            <a:spLocks noGrp="1"/>
          </p:cNvSpPr>
          <p:nvPr>
            <p:ph idx="1"/>
          </p:nvPr>
        </p:nvSpPr>
        <p:spPr>
          <a:xfrm>
            <a:off x="4976031" y="963877"/>
            <a:ext cx="6377769" cy="4930246"/>
          </a:xfrm>
        </p:spPr>
        <p:txBody>
          <a:bodyPr anchor="ctr">
            <a:normAutofit/>
          </a:bodyPr>
          <a:lstStyle/>
          <a:p>
            <a:r>
              <a:rPr lang="en-US" sz="2400" dirty="0"/>
              <a:t>Direct Retro in UCPath does NOT always mirror the line items as reflected on the DOPE report</a:t>
            </a:r>
          </a:p>
          <a:p>
            <a:r>
              <a:rPr lang="en-US" sz="2400" dirty="0"/>
              <a:t>The labor ledger (DOPE) will reflect the breakdown of gross earnings, vacation used and the credit associated with the vacation use. </a:t>
            </a:r>
          </a:p>
          <a:p>
            <a:endParaRPr lang="en-US" sz="2400" dirty="0"/>
          </a:p>
        </p:txBody>
      </p:sp>
    </p:spTree>
    <p:extLst>
      <p:ext uri="{BB962C8B-B14F-4D97-AF65-F5344CB8AC3E}">
        <p14:creationId xmlns:p14="http://schemas.microsoft.com/office/powerpoint/2010/main" val="425186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39F9A-4A6F-344A-8F67-5B46D21D85E4}"/>
              </a:ext>
            </a:extLst>
          </p:cNvPr>
          <p:cNvSpPr>
            <a:spLocks noGrp="1"/>
          </p:cNvSpPr>
          <p:nvPr>
            <p:ph type="title"/>
          </p:nvPr>
        </p:nvSpPr>
        <p:spPr>
          <a:xfrm>
            <a:off x="838200" y="5529884"/>
            <a:ext cx="7719381" cy="1096331"/>
          </a:xfrm>
          <a:prstGeom prst="ellipse">
            <a:avLst/>
          </a:prstGeom>
        </p:spPr>
        <p:txBody>
          <a:bodyPr>
            <a:normAutofit/>
          </a:bodyPr>
          <a:lstStyle/>
          <a:p>
            <a:r>
              <a:rPr lang="en-US" sz="3400"/>
              <a:t>Pay Period vs Earning Period</a:t>
            </a:r>
          </a:p>
        </p:txBody>
      </p:sp>
      <p:sp>
        <p:nvSpPr>
          <p:cNvPr id="27" name="Freeform: Shape 23">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1CA3C1A3-02F5-4CBB-B42D-4A8D45BB1E16}"/>
              </a:ext>
            </a:extLst>
          </p:cNvPr>
          <p:cNvGraphicFramePr>
            <a:graphicFrameLocks noGrp="1"/>
          </p:cNvGraphicFramePr>
          <p:nvPr>
            <p:ph idx="1"/>
            <p:extLst>
              <p:ext uri="{D42A27DB-BD31-4B8C-83A1-F6EECF244321}">
                <p14:modId xmlns:p14="http://schemas.microsoft.com/office/powerpoint/2010/main" val="4036930898"/>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8410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3D6A76-A1A6-BD49-9942-85DCE6FC8C55}"/>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MONTHLY EXAMPLE</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2436C847-CB03-6F42-ADC1-7C3982F4201D}"/>
              </a:ext>
            </a:extLst>
          </p:cNvPr>
          <p:cNvPicPr>
            <a:picLocks noGrp="1" noChangeAspect="1"/>
          </p:cNvPicPr>
          <p:nvPr>
            <p:ph idx="1"/>
          </p:nvPr>
        </p:nvPicPr>
        <p:blipFill>
          <a:blip r:embed="rId2"/>
          <a:stretch>
            <a:fillRect/>
          </a:stretch>
        </p:blipFill>
        <p:spPr>
          <a:xfrm>
            <a:off x="738267" y="2509911"/>
            <a:ext cx="10660366" cy="3997637"/>
          </a:xfrm>
          <a:prstGeom prst="rect">
            <a:avLst/>
          </a:prstGeom>
        </p:spPr>
      </p:pic>
    </p:spTree>
    <p:extLst>
      <p:ext uri="{BB962C8B-B14F-4D97-AF65-F5344CB8AC3E}">
        <p14:creationId xmlns:p14="http://schemas.microsoft.com/office/powerpoint/2010/main" val="3330911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DB74E6-5E05-C343-AA27-1EF8B0CE9883}"/>
              </a:ext>
            </a:extLst>
          </p:cNvPr>
          <p:cNvSpPr>
            <a:spLocks noGrp="1"/>
          </p:cNvSpPr>
          <p:nvPr>
            <p:ph idx="1"/>
          </p:nvPr>
        </p:nvSpPr>
        <p:spPr>
          <a:xfrm>
            <a:off x="-278779" y="947547"/>
            <a:ext cx="4446200" cy="4962906"/>
          </a:xfrm>
        </p:spPr>
        <p:txBody>
          <a:bodyPr>
            <a:normAutofit/>
          </a:bodyPr>
          <a:lstStyle/>
          <a:p>
            <a:pPr lvl="1"/>
            <a:r>
              <a:rPr lang="en-US" sz="2000" dirty="0">
                <a:solidFill>
                  <a:schemeClr val="bg1"/>
                </a:solidFill>
              </a:rPr>
              <a:t>To determine the amount available for transfer</a:t>
            </a:r>
          </a:p>
          <a:p>
            <a:pPr marL="457200" lvl="1" indent="0">
              <a:buNone/>
            </a:pPr>
            <a:endParaRPr lang="en-US" sz="2000" dirty="0">
              <a:solidFill>
                <a:schemeClr val="bg1"/>
              </a:solidFill>
            </a:endParaRPr>
          </a:p>
          <a:p>
            <a:pPr lvl="2"/>
            <a:r>
              <a:rPr lang="en-US" dirty="0">
                <a:solidFill>
                  <a:schemeClr val="bg1"/>
                </a:solidFill>
              </a:rPr>
              <a:t>Use total gross for the pay period, minus the vacation use recorded in the particular Pay Period to determine the dollar allocation for each FAU</a:t>
            </a:r>
          </a:p>
          <a:p>
            <a:pPr marL="914400" lvl="2" indent="0">
              <a:buNone/>
            </a:pPr>
            <a:endParaRPr lang="en-US" dirty="0">
              <a:solidFill>
                <a:schemeClr val="bg1"/>
              </a:solidFill>
            </a:endParaRPr>
          </a:p>
          <a:p>
            <a:pPr lvl="2"/>
            <a:r>
              <a:rPr lang="en-US" dirty="0">
                <a:solidFill>
                  <a:schemeClr val="bg1"/>
                </a:solidFill>
              </a:rPr>
              <a:t>The actual vacation pay should be considered when determining what amount you request for transfer on the HRPC direct retro form. </a:t>
            </a:r>
          </a:p>
          <a:p>
            <a:endParaRPr lang="en-US" sz="2000" dirty="0">
              <a:solidFill>
                <a:schemeClr val="bg1"/>
              </a:solidFill>
            </a:endParaRPr>
          </a:p>
        </p:txBody>
      </p:sp>
      <p:pic>
        <p:nvPicPr>
          <p:cNvPr id="7" name="Picture 6">
            <a:extLst>
              <a:ext uri="{FF2B5EF4-FFF2-40B4-BE49-F238E27FC236}">
                <a16:creationId xmlns:a16="http://schemas.microsoft.com/office/drawing/2014/main" id="{2D05FC9A-9213-4E40-960B-ED92191BA7AB}"/>
              </a:ext>
            </a:extLst>
          </p:cNvPr>
          <p:cNvPicPr>
            <a:picLocks noChangeAspect="1"/>
          </p:cNvPicPr>
          <p:nvPr/>
        </p:nvPicPr>
        <p:blipFill rotWithShape="1">
          <a:blip r:embed="rId2"/>
          <a:srcRect t="1652" r="-3" b="-3"/>
          <a:stretch/>
        </p:blipFill>
        <p:spPr>
          <a:xfrm>
            <a:off x="4654296" y="1452632"/>
            <a:ext cx="7310963" cy="4290943"/>
          </a:xfrm>
          <a:prstGeom prst="rect">
            <a:avLst/>
          </a:prstGeom>
        </p:spPr>
      </p:pic>
      <p:sp>
        <p:nvSpPr>
          <p:cNvPr id="11" name="TextBox 10">
            <a:extLst>
              <a:ext uri="{FF2B5EF4-FFF2-40B4-BE49-F238E27FC236}">
                <a16:creationId xmlns:a16="http://schemas.microsoft.com/office/drawing/2014/main" id="{24B329F1-3DDC-FA4F-ABFC-BF23F663F5B1}"/>
              </a:ext>
            </a:extLst>
          </p:cNvPr>
          <p:cNvSpPr txBox="1"/>
          <p:nvPr/>
        </p:nvSpPr>
        <p:spPr>
          <a:xfrm>
            <a:off x="4800600" y="6086475"/>
            <a:ext cx="7164659" cy="584775"/>
          </a:xfrm>
          <a:prstGeom prst="rect">
            <a:avLst/>
          </a:prstGeom>
          <a:noFill/>
        </p:spPr>
        <p:txBody>
          <a:bodyPr wrap="square" rtlCol="0">
            <a:spAutoFit/>
          </a:bodyPr>
          <a:lstStyle/>
          <a:p>
            <a:pPr algn="ctr"/>
            <a:r>
              <a:rPr lang="en-US" sz="1600" i="1" dirty="0"/>
              <a:t>20095 line referenced for training purposes.  ALL earnings must be reflected when requesting a Direct Retro</a:t>
            </a:r>
          </a:p>
        </p:txBody>
      </p:sp>
      <p:sp>
        <p:nvSpPr>
          <p:cNvPr id="13" name="TextBox 12">
            <a:extLst>
              <a:ext uri="{FF2B5EF4-FFF2-40B4-BE49-F238E27FC236}">
                <a16:creationId xmlns:a16="http://schemas.microsoft.com/office/drawing/2014/main" id="{8E26DB52-0B7E-E447-96F3-64F88CD54BFF}"/>
              </a:ext>
            </a:extLst>
          </p:cNvPr>
          <p:cNvSpPr txBox="1"/>
          <p:nvPr/>
        </p:nvSpPr>
        <p:spPr>
          <a:xfrm>
            <a:off x="4654296" y="1957387"/>
            <a:ext cx="4500563" cy="369332"/>
          </a:xfrm>
          <a:prstGeom prst="rect">
            <a:avLst/>
          </a:prstGeom>
          <a:noFill/>
        </p:spPr>
        <p:txBody>
          <a:bodyPr wrap="square" rtlCol="0">
            <a:spAutoFit/>
          </a:bodyPr>
          <a:lstStyle/>
          <a:p>
            <a:r>
              <a:rPr lang="en-US" dirty="0"/>
              <a:t>DOPE Report for Pay Period Ending 1/31/2019</a:t>
            </a:r>
          </a:p>
        </p:txBody>
      </p:sp>
    </p:spTree>
    <p:extLst>
      <p:ext uri="{BB962C8B-B14F-4D97-AF65-F5344CB8AC3E}">
        <p14:creationId xmlns:p14="http://schemas.microsoft.com/office/powerpoint/2010/main" val="415581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DFFA0-AF74-C245-ABEE-FE35F372D91A}"/>
              </a:ext>
            </a:extLst>
          </p:cNvPr>
          <p:cNvPicPr>
            <a:picLocks noChangeAspect="1"/>
          </p:cNvPicPr>
          <p:nvPr/>
        </p:nvPicPr>
        <p:blipFill>
          <a:blip r:embed="rId2"/>
          <a:stretch>
            <a:fillRect/>
          </a:stretch>
        </p:blipFill>
        <p:spPr>
          <a:xfrm>
            <a:off x="153328" y="1301806"/>
            <a:ext cx="7817599" cy="5081440"/>
          </a:xfrm>
          <a:prstGeom prst="rect">
            <a:avLst/>
          </a:prstGeom>
        </p:spPr>
      </p:pic>
      <p:sp>
        <p:nvSpPr>
          <p:cNvPr id="10" name="Rectangle 9">
            <a:extLst>
              <a:ext uri="{FF2B5EF4-FFF2-40B4-BE49-F238E27FC236}">
                <a16:creationId xmlns:a16="http://schemas.microsoft.com/office/drawing/2014/main" id="{F5493CFF-E43B-4B10-ACE1-C8A12466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0"/>
            <a:ext cx="406212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CE1CA39-1DF0-E744-BE9A-15D6B640BA9A}"/>
              </a:ext>
            </a:extLst>
          </p:cNvPr>
          <p:cNvSpPr txBox="1"/>
          <p:nvPr/>
        </p:nvSpPr>
        <p:spPr>
          <a:xfrm>
            <a:off x="8358188" y="2013363"/>
            <a:ext cx="3680484" cy="4301712"/>
          </a:xfrm>
          <a:prstGeom prst="rect">
            <a:avLst/>
          </a:prstGeom>
        </p:spPr>
        <p:txBody>
          <a:bodyPr vert="horz" lIns="91440" tIns="45720" rIns="91440" bIns="45720" rtlCol="0">
            <a:normAutofit/>
          </a:bodyPr>
          <a:lstStyle/>
          <a:p>
            <a:pPr>
              <a:lnSpc>
                <a:spcPct val="90000"/>
              </a:lnSpc>
              <a:spcAft>
                <a:spcPts val="600"/>
              </a:spcAft>
            </a:pPr>
            <a:r>
              <a:rPr lang="en-US" sz="1600" dirty="0">
                <a:solidFill>
                  <a:schemeClr val="bg1"/>
                </a:solidFill>
              </a:rPr>
              <a:t>Pay End 1/31/19 (DOPE)    </a:t>
            </a:r>
            <a:r>
              <a:rPr lang="en-US" dirty="0">
                <a:solidFill>
                  <a:schemeClr val="bg1"/>
                </a:solidFill>
              </a:rPr>
              <a:t>$2349.98 REG </a:t>
            </a:r>
          </a:p>
          <a:p>
            <a:pPr>
              <a:lnSpc>
                <a:spcPct val="90000"/>
              </a:lnSpc>
              <a:spcAft>
                <a:spcPts val="600"/>
              </a:spcAft>
            </a:pPr>
            <a:endParaRPr lang="en-US" sz="1600" dirty="0">
              <a:solidFill>
                <a:schemeClr val="bg1"/>
              </a:solidFill>
            </a:endParaRPr>
          </a:p>
          <a:p>
            <a:pPr>
              <a:lnSpc>
                <a:spcPct val="90000"/>
              </a:lnSpc>
              <a:spcAft>
                <a:spcPts val="600"/>
              </a:spcAft>
            </a:pPr>
            <a:r>
              <a:rPr lang="en-US" sz="1600" dirty="0">
                <a:solidFill>
                  <a:schemeClr val="bg1"/>
                </a:solidFill>
              </a:rPr>
              <a:t>Earnings reduction </a:t>
            </a:r>
          </a:p>
          <a:p>
            <a:pPr>
              <a:lnSpc>
                <a:spcPct val="90000"/>
              </a:lnSpc>
              <a:spcAft>
                <a:spcPts val="600"/>
              </a:spcAft>
            </a:pPr>
            <a:r>
              <a:rPr lang="en-US" sz="1600" dirty="0">
                <a:solidFill>
                  <a:schemeClr val="bg1"/>
                </a:solidFill>
              </a:rPr>
              <a:t>for vacation use for </a:t>
            </a:r>
          </a:p>
          <a:p>
            <a:pPr>
              <a:lnSpc>
                <a:spcPct val="90000"/>
              </a:lnSpc>
              <a:spcAft>
                <a:spcPts val="600"/>
              </a:spcAft>
            </a:pPr>
            <a:r>
              <a:rPr lang="en-US" sz="1600" dirty="0">
                <a:solidFill>
                  <a:schemeClr val="bg1"/>
                </a:solidFill>
              </a:rPr>
              <a:t>Earnings End 12/31/18       </a:t>
            </a:r>
            <a:r>
              <a:rPr lang="en-US" dirty="0">
                <a:solidFill>
                  <a:schemeClr val="bg1"/>
                </a:solidFill>
              </a:rPr>
              <a:t>-$324.15 REG</a:t>
            </a:r>
          </a:p>
          <a:p>
            <a:pPr>
              <a:lnSpc>
                <a:spcPct val="90000"/>
              </a:lnSpc>
              <a:spcAft>
                <a:spcPts val="600"/>
              </a:spcAft>
            </a:pPr>
            <a:r>
              <a:rPr lang="en-US" dirty="0">
                <a:solidFill>
                  <a:schemeClr val="bg1"/>
                </a:solidFill>
              </a:rPr>
              <a:t>                                      = $2025.85 REG</a:t>
            </a:r>
          </a:p>
          <a:p>
            <a:pPr>
              <a:lnSpc>
                <a:spcPct val="90000"/>
              </a:lnSpc>
              <a:spcAft>
                <a:spcPts val="600"/>
              </a:spcAft>
            </a:pPr>
            <a:r>
              <a:rPr lang="en-US" sz="1400" dirty="0">
                <a:solidFill>
                  <a:schemeClr val="bg1"/>
                </a:solidFill>
              </a:rPr>
              <a:t>Vacation use for 12/31/18   </a:t>
            </a:r>
            <a:r>
              <a:rPr lang="en-US" dirty="0">
                <a:solidFill>
                  <a:schemeClr val="bg1"/>
                </a:solidFill>
              </a:rPr>
              <a:t>=   $324.15 VCN</a:t>
            </a:r>
          </a:p>
          <a:p>
            <a:pPr>
              <a:lnSpc>
                <a:spcPct val="90000"/>
              </a:lnSpc>
              <a:spcAft>
                <a:spcPts val="600"/>
              </a:spcAft>
            </a:pPr>
            <a:endParaRPr lang="en-US" dirty="0">
              <a:solidFill>
                <a:schemeClr val="bg1"/>
              </a:solidFill>
            </a:endParaRPr>
          </a:p>
          <a:p>
            <a:pPr>
              <a:lnSpc>
                <a:spcPct val="90000"/>
              </a:lnSpc>
              <a:spcAft>
                <a:spcPts val="600"/>
              </a:spcAft>
            </a:pPr>
            <a:r>
              <a:rPr lang="en-US" dirty="0">
                <a:solidFill>
                  <a:schemeClr val="bg1"/>
                </a:solidFill>
              </a:rPr>
              <a:t>Available for </a:t>
            </a:r>
          </a:p>
          <a:p>
            <a:pPr>
              <a:lnSpc>
                <a:spcPct val="90000"/>
              </a:lnSpc>
              <a:spcAft>
                <a:spcPts val="600"/>
              </a:spcAft>
            </a:pPr>
            <a:r>
              <a:rPr lang="en-US" dirty="0">
                <a:solidFill>
                  <a:schemeClr val="bg1"/>
                </a:solidFill>
              </a:rPr>
              <a:t>re-allocation   	      $2025.85 REG</a:t>
            </a:r>
          </a:p>
          <a:p>
            <a:pPr>
              <a:lnSpc>
                <a:spcPct val="90000"/>
              </a:lnSpc>
              <a:spcAft>
                <a:spcPts val="600"/>
              </a:spcAft>
            </a:pPr>
            <a:r>
              <a:rPr lang="en-US" dirty="0">
                <a:solidFill>
                  <a:schemeClr val="bg1"/>
                </a:solidFill>
              </a:rPr>
              <a:t>                                           $324.15 VCN</a:t>
            </a:r>
          </a:p>
          <a:p>
            <a:pPr>
              <a:lnSpc>
                <a:spcPct val="90000"/>
              </a:lnSpc>
              <a:spcAft>
                <a:spcPts val="600"/>
              </a:spcAft>
            </a:pPr>
            <a:endParaRPr lang="en-US" dirty="0">
              <a:solidFill>
                <a:schemeClr val="bg1"/>
              </a:solidFill>
            </a:endParaRPr>
          </a:p>
          <a:p>
            <a:pPr>
              <a:lnSpc>
                <a:spcPct val="90000"/>
              </a:lnSpc>
              <a:spcAft>
                <a:spcPts val="600"/>
              </a:spcAft>
            </a:pPr>
            <a:r>
              <a:rPr lang="en-US" sz="1600" dirty="0">
                <a:solidFill>
                  <a:schemeClr val="bg1"/>
                </a:solidFill>
              </a:rPr>
              <a:t>Total for Pay End 1/31/19  </a:t>
            </a:r>
            <a:r>
              <a:rPr lang="en-US" dirty="0">
                <a:solidFill>
                  <a:schemeClr val="bg1"/>
                </a:solidFill>
              </a:rPr>
              <a:t>$2349.98 </a:t>
            </a:r>
          </a:p>
        </p:txBody>
      </p:sp>
      <p:sp>
        <p:nvSpPr>
          <p:cNvPr id="4" name="TextBox 3">
            <a:extLst>
              <a:ext uri="{FF2B5EF4-FFF2-40B4-BE49-F238E27FC236}">
                <a16:creationId xmlns:a16="http://schemas.microsoft.com/office/drawing/2014/main" id="{2309F0A0-25A5-2B4E-8147-D6005A357F16}"/>
              </a:ext>
            </a:extLst>
          </p:cNvPr>
          <p:cNvSpPr txBox="1"/>
          <p:nvPr/>
        </p:nvSpPr>
        <p:spPr>
          <a:xfrm>
            <a:off x="8358188" y="817888"/>
            <a:ext cx="3529012" cy="461665"/>
          </a:xfrm>
          <a:prstGeom prst="rect">
            <a:avLst/>
          </a:prstGeom>
          <a:noFill/>
        </p:spPr>
        <p:txBody>
          <a:bodyPr wrap="square" rtlCol="0">
            <a:spAutoFit/>
          </a:bodyPr>
          <a:lstStyle/>
          <a:p>
            <a:r>
              <a:rPr lang="en-US" sz="2400" dirty="0">
                <a:solidFill>
                  <a:schemeClr val="bg1"/>
                </a:solidFill>
              </a:rPr>
              <a:t>Example: 20095 Line Only</a:t>
            </a:r>
          </a:p>
        </p:txBody>
      </p:sp>
      <p:sp>
        <p:nvSpPr>
          <p:cNvPr id="6" name="TextBox 5">
            <a:extLst>
              <a:ext uri="{FF2B5EF4-FFF2-40B4-BE49-F238E27FC236}">
                <a16:creationId xmlns:a16="http://schemas.microsoft.com/office/drawing/2014/main" id="{DA31E61D-58D5-0848-ACA9-DA1F6BD8C81E}"/>
              </a:ext>
            </a:extLst>
          </p:cNvPr>
          <p:cNvSpPr txBox="1"/>
          <p:nvPr/>
        </p:nvSpPr>
        <p:spPr>
          <a:xfrm>
            <a:off x="153328" y="932474"/>
            <a:ext cx="6676097" cy="369332"/>
          </a:xfrm>
          <a:prstGeom prst="rect">
            <a:avLst/>
          </a:prstGeom>
          <a:noFill/>
        </p:spPr>
        <p:txBody>
          <a:bodyPr wrap="square" rtlCol="0">
            <a:spAutoFit/>
          </a:bodyPr>
          <a:lstStyle/>
          <a:p>
            <a:r>
              <a:rPr lang="en-US" dirty="0"/>
              <a:t>UCPath Direct Retro Module for Pay End Date 1/31/2019</a:t>
            </a:r>
          </a:p>
        </p:txBody>
      </p:sp>
    </p:spTree>
    <p:extLst>
      <p:ext uri="{BB962C8B-B14F-4D97-AF65-F5344CB8AC3E}">
        <p14:creationId xmlns:p14="http://schemas.microsoft.com/office/powerpoint/2010/main" val="125856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3618394-792C-A94B-9358-71FE89C2D7ED}"/>
              </a:ext>
            </a:extLst>
          </p:cNvPr>
          <p:cNvPicPr>
            <a:picLocks noGrp="1" noChangeAspect="1"/>
          </p:cNvPicPr>
          <p:nvPr>
            <p:ph idx="1"/>
          </p:nvPr>
        </p:nvPicPr>
        <p:blipFill>
          <a:blip r:embed="rId2"/>
          <a:stretch>
            <a:fillRect/>
          </a:stretch>
        </p:blipFill>
        <p:spPr>
          <a:xfrm>
            <a:off x="643467" y="1738716"/>
            <a:ext cx="10905066" cy="3380567"/>
          </a:xfrm>
          <a:prstGeom prst="rect">
            <a:avLst/>
          </a:prstGeom>
        </p:spPr>
      </p:pic>
    </p:spTree>
    <p:extLst>
      <p:ext uri="{BB962C8B-B14F-4D97-AF65-F5344CB8AC3E}">
        <p14:creationId xmlns:p14="http://schemas.microsoft.com/office/powerpoint/2010/main" val="3787185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6167ACC-F750-ED43-BAD0-0FDE6D2F9DB8}"/>
              </a:ext>
            </a:extLst>
          </p:cNvPr>
          <p:cNvPicPr>
            <a:picLocks noChangeAspect="1"/>
          </p:cNvPicPr>
          <p:nvPr/>
        </p:nvPicPr>
        <p:blipFill>
          <a:blip r:embed="rId2"/>
          <a:stretch>
            <a:fillRect/>
          </a:stretch>
        </p:blipFill>
        <p:spPr>
          <a:xfrm>
            <a:off x="643467" y="784523"/>
            <a:ext cx="10905066" cy="5288954"/>
          </a:xfrm>
          <a:prstGeom prst="rect">
            <a:avLst/>
          </a:prstGeom>
        </p:spPr>
      </p:pic>
    </p:spTree>
    <p:extLst>
      <p:ext uri="{BB962C8B-B14F-4D97-AF65-F5344CB8AC3E}">
        <p14:creationId xmlns:p14="http://schemas.microsoft.com/office/powerpoint/2010/main" val="3323413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66C311-0394-FC48-9F69-73609A0C69A4}"/>
              </a:ext>
            </a:extLst>
          </p:cNvPr>
          <p:cNvSpPr>
            <a:spLocks noGrp="1"/>
          </p:cNvSpPr>
          <p:nvPr>
            <p:ph type="title"/>
          </p:nvPr>
        </p:nvSpPr>
        <p:spPr>
          <a:xfrm>
            <a:off x="655320" y="365125"/>
            <a:ext cx="9013052" cy="1623312"/>
          </a:xfrm>
        </p:spPr>
        <p:txBody>
          <a:bodyPr anchor="b">
            <a:normAutofit/>
          </a:bodyPr>
          <a:lstStyle/>
          <a:p>
            <a:r>
              <a:rPr lang="en-US" sz="4000"/>
              <a:t>Overview</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3A6FF6-C75A-6A41-A2BC-E27F0CA1A68C}"/>
              </a:ext>
            </a:extLst>
          </p:cNvPr>
          <p:cNvSpPr>
            <a:spLocks noGrp="1"/>
          </p:cNvSpPr>
          <p:nvPr>
            <p:ph idx="1"/>
          </p:nvPr>
        </p:nvSpPr>
        <p:spPr>
          <a:xfrm>
            <a:off x="655319" y="2644518"/>
            <a:ext cx="9217343" cy="3327251"/>
          </a:xfrm>
        </p:spPr>
        <p:txBody>
          <a:bodyPr>
            <a:normAutofit/>
          </a:bodyPr>
          <a:lstStyle/>
          <a:p>
            <a:r>
              <a:rPr lang="en-US" sz="4400" dirty="0"/>
              <a:t>Fund Change</a:t>
            </a:r>
          </a:p>
          <a:p>
            <a:r>
              <a:rPr lang="en-US" sz="4400" dirty="0"/>
              <a:t>Distribution of Payroll Expense (DOPE)</a:t>
            </a:r>
          </a:p>
          <a:p>
            <a:r>
              <a:rPr lang="en-US" sz="4400" dirty="0"/>
              <a:t>Direct Retro</a:t>
            </a:r>
          </a:p>
          <a:p>
            <a:r>
              <a:rPr lang="en-US" sz="4400" dirty="0"/>
              <a:t>UCPath Review</a:t>
            </a:r>
          </a:p>
        </p:txBody>
      </p:sp>
    </p:spTree>
    <p:extLst>
      <p:ext uri="{BB962C8B-B14F-4D97-AF65-F5344CB8AC3E}">
        <p14:creationId xmlns:p14="http://schemas.microsoft.com/office/powerpoint/2010/main" val="354030721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DD7E257-A776-1A4E-A9EE-55B3C7721415}"/>
              </a:ext>
            </a:extLst>
          </p:cNvPr>
          <p:cNvPicPr>
            <a:picLocks noChangeAspect="1"/>
          </p:cNvPicPr>
          <p:nvPr/>
        </p:nvPicPr>
        <p:blipFill>
          <a:blip r:embed="rId2"/>
          <a:stretch>
            <a:fillRect/>
          </a:stretch>
        </p:blipFill>
        <p:spPr>
          <a:xfrm>
            <a:off x="679904" y="2167805"/>
            <a:ext cx="10832192" cy="2522389"/>
          </a:xfrm>
          <a:prstGeom prst="rect">
            <a:avLst/>
          </a:prstGeom>
        </p:spPr>
      </p:pic>
      <p:sp>
        <p:nvSpPr>
          <p:cNvPr id="2" name="TextBox 1">
            <a:extLst>
              <a:ext uri="{FF2B5EF4-FFF2-40B4-BE49-F238E27FC236}">
                <a16:creationId xmlns:a16="http://schemas.microsoft.com/office/drawing/2014/main" id="{5EBE1723-D0A0-5F4D-AB44-08DEBF97AADE}"/>
              </a:ext>
            </a:extLst>
          </p:cNvPr>
          <p:cNvSpPr txBox="1"/>
          <p:nvPr/>
        </p:nvSpPr>
        <p:spPr>
          <a:xfrm>
            <a:off x="643467" y="5314950"/>
            <a:ext cx="10905066" cy="646331"/>
          </a:xfrm>
          <a:prstGeom prst="rect">
            <a:avLst/>
          </a:prstGeom>
          <a:noFill/>
        </p:spPr>
        <p:txBody>
          <a:bodyPr wrap="square" rtlCol="0">
            <a:spAutoFit/>
          </a:bodyPr>
          <a:lstStyle/>
          <a:p>
            <a:r>
              <a:rPr lang="en-US" i="1" dirty="0"/>
              <a:t>*ALL questions in the “comment” section MUST be answered if your Direct Retro request involves a grant fund and is subject to the 120/90 day review rule.</a:t>
            </a:r>
          </a:p>
        </p:txBody>
      </p:sp>
    </p:spTree>
    <p:extLst>
      <p:ext uri="{BB962C8B-B14F-4D97-AF65-F5344CB8AC3E}">
        <p14:creationId xmlns:p14="http://schemas.microsoft.com/office/powerpoint/2010/main" val="1305210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095DBB-81CC-0C42-975A-FD835D71728D}"/>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BI-WEEKLY EXAMPLE</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0286F19E-C5BF-944D-BFEC-FF05C43DE339}"/>
              </a:ext>
            </a:extLst>
          </p:cNvPr>
          <p:cNvPicPr>
            <a:picLocks noGrp="1" noChangeAspect="1"/>
          </p:cNvPicPr>
          <p:nvPr>
            <p:ph idx="1"/>
          </p:nvPr>
        </p:nvPicPr>
        <p:blipFill>
          <a:blip r:embed="rId2"/>
          <a:stretch>
            <a:fillRect/>
          </a:stretch>
        </p:blipFill>
        <p:spPr>
          <a:xfrm>
            <a:off x="1876407" y="2310835"/>
            <a:ext cx="8439185" cy="4080588"/>
          </a:xfrm>
          <a:prstGeom prst="rect">
            <a:avLst/>
          </a:prstGeom>
        </p:spPr>
      </p:pic>
    </p:spTree>
    <p:extLst>
      <p:ext uri="{BB962C8B-B14F-4D97-AF65-F5344CB8AC3E}">
        <p14:creationId xmlns:p14="http://schemas.microsoft.com/office/powerpoint/2010/main" val="2441474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2E9AE9B-8D61-E74B-BBFB-E17B33F7AB34}"/>
              </a:ext>
            </a:extLst>
          </p:cNvPr>
          <p:cNvPicPr>
            <a:picLocks noGrp="1" noChangeAspect="1"/>
          </p:cNvPicPr>
          <p:nvPr>
            <p:ph idx="1"/>
          </p:nvPr>
        </p:nvPicPr>
        <p:blipFill>
          <a:blip r:embed="rId2"/>
          <a:stretch>
            <a:fillRect/>
          </a:stretch>
        </p:blipFill>
        <p:spPr>
          <a:xfrm>
            <a:off x="195262" y="750332"/>
            <a:ext cx="11158537" cy="2824946"/>
          </a:xfrm>
          <a:prstGeom prst="rect">
            <a:avLst/>
          </a:prstGeom>
        </p:spPr>
      </p:pic>
      <p:pic>
        <p:nvPicPr>
          <p:cNvPr id="5" name="Picture 4">
            <a:extLst>
              <a:ext uri="{FF2B5EF4-FFF2-40B4-BE49-F238E27FC236}">
                <a16:creationId xmlns:a16="http://schemas.microsoft.com/office/drawing/2014/main" id="{EEA605A1-CBD1-3243-B789-864EBE142F03}"/>
              </a:ext>
            </a:extLst>
          </p:cNvPr>
          <p:cNvPicPr>
            <a:picLocks noChangeAspect="1"/>
          </p:cNvPicPr>
          <p:nvPr/>
        </p:nvPicPr>
        <p:blipFill>
          <a:blip r:embed="rId3"/>
          <a:stretch>
            <a:fillRect/>
          </a:stretch>
        </p:blipFill>
        <p:spPr>
          <a:xfrm>
            <a:off x="195262" y="2998304"/>
            <a:ext cx="7550707" cy="3467810"/>
          </a:xfrm>
          <a:prstGeom prst="rect">
            <a:avLst/>
          </a:prstGeom>
        </p:spPr>
      </p:pic>
      <p:sp>
        <p:nvSpPr>
          <p:cNvPr id="6" name="TextBox 5">
            <a:extLst>
              <a:ext uri="{FF2B5EF4-FFF2-40B4-BE49-F238E27FC236}">
                <a16:creationId xmlns:a16="http://schemas.microsoft.com/office/drawing/2014/main" id="{554776E6-7E00-CB40-B0D0-A26D3591CB09}"/>
              </a:ext>
            </a:extLst>
          </p:cNvPr>
          <p:cNvSpPr txBox="1"/>
          <p:nvPr/>
        </p:nvSpPr>
        <p:spPr>
          <a:xfrm>
            <a:off x="195262" y="381000"/>
            <a:ext cx="5264707" cy="369332"/>
          </a:xfrm>
          <a:prstGeom prst="rect">
            <a:avLst/>
          </a:prstGeom>
          <a:noFill/>
        </p:spPr>
        <p:txBody>
          <a:bodyPr wrap="square" rtlCol="0">
            <a:spAutoFit/>
          </a:bodyPr>
          <a:lstStyle/>
          <a:p>
            <a:r>
              <a:rPr lang="en-US" dirty="0"/>
              <a:t>DOPE for Pay Period Ending 1/12/2019</a:t>
            </a:r>
          </a:p>
        </p:txBody>
      </p:sp>
      <p:sp>
        <p:nvSpPr>
          <p:cNvPr id="8" name="TextBox 7">
            <a:extLst>
              <a:ext uri="{FF2B5EF4-FFF2-40B4-BE49-F238E27FC236}">
                <a16:creationId xmlns:a16="http://schemas.microsoft.com/office/drawing/2014/main" id="{C8BF8DA9-F56D-1B46-928F-DFE1F793EF02}"/>
              </a:ext>
            </a:extLst>
          </p:cNvPr>
          <p:cNvSpPr txBox="1"/>
          <p:nvPr/>
        </p:nvSpPr>
        <p:spPr>
          <a:xfrm>
            <a:off x="195262" y="2571724"/>
            <a:ext cx="7193519" cy="646331"/>
          </a:xfrm>
          <a:prstGeom prst="rect">
            <a:avLst/>
          </a:prstGeom>
          <a:noFill/>
        </p:spPr>
        <p:txBody>
          <a:bodyPr wrap="square" rtlCol="0">
            <a:spAutoFit/>
          </a:bodyPr>
          <a:lstStyle/>
          <a:p>
            <a:r>
              <a:rPr lang="en-US" dirty="0"/>
              <a:t>UCPath Direct Retro Module for Pay End Date 1/12/2019</a:t>
            </a:r>
          </a:p>
          <a:p>
            <a:endParaRPr lang="en-US" dirty="0"/>
          </a:p>
        </p:txBody>
      </p:sp>
    </p:spTree>
    <p:extLst>
      <p:ext uri="{BB962C8B-B14F-4D97-AF65-F5344CB8AC3E}">
        <p14:creationId xmlns:p14="http://schemas.microsoft.com/office/powerpoint/2010/main" val="3371870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EE9E6-A603-BA4D-8DFF-7DDC3C4A5F36}"/>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4800" kern="1200" dirty="0">
                <a:solidFill>
                  <a:schemeClr val="tx1"/>
                </a:solidFill>
                <a:latin typeface="+mj-lt"/>
                <a:ea typeface="+mj-ea"/>
                <a:cs typeface="+mj-cs"/>
              </a:rPr>
              <a:t>Submit to Payroll Services via email </a:t>
            </a:r>
            <a:r>
              <a:rPr lang="en-US" sz="4800" kern="1200" dirty="0" err="1">
                <a:solidFill>
                  <a:schemeClr val="tx1"/>
                </a:solidFill>
                <a:latin typeface="+mj-lt"/>
                <a:ea typeface="+mj-ea"/>
                <a:cs typeface="+mj-cs"/>
              </a:rPr>
              <a:t>payrollservices@ucmerced.edu</a:t>
            </a:r>
            <a:endParaRPr lang="en-US" sz="48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76402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ED44B-FCFC-A84F-A153-8E8DB978B967}"/>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kern="1200" dirty="0">
                <a:solidFill>
                  <a:schemeClr val="bg1"/>
                </a:solidFill>
                <a:latin typeface="+mj-lt"/>
                <a:ea typeface="+mj-ea"/>
                <a:cs typeface="+mj-cs"/>
              </a:rPr>
              <a:t>What’s my Deadline?</a:t>
            </a:r>
          </a:p>
        </p:txBody>
      </p:sp>
      <p:sp>
        <p:nvSpPr>
          <p:cNvPr id="18" name="Freeform: Shape 1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8D5E22D3-75B3-5F4D-8FDE-13755294E800}"/>
              </a:ext>
            </a:extLst>
          </p:cNvPr>
          <p:cNvPicPr>
            <a:picLocks noGrp="1" noChangeAspect="1"/>
          </p:cNvPicPr>
          <p:nvPr>
            <p:ph idx="1"/>
          </p:nvPr>
        </p:nvPicPr>
        <p:blipFill>
          <a:blip r:embed="rId2"/>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4066514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E7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66B75C1-8F35-CB41-86C7-A43F8A44FD24}"/>
              </a:ext>
            </a:extLst>
          </p:cNvPr>
          <p:cNvPicPr>
            <a:picLocks noGrp="1" noChangeAspect="1"/>
          </p:cNvPicPr>
          <p:nvPr>
            <p:ph idx="1"/>
          </p:nvPr>
        </p:nvPicPr>
        <p:blipFill>
          <a:blip r:embed="rId2"/>
          <a:stretch>
            <a:fillRect/>
          </a:stretch>
        </p:blipFill>
        <p:spPr>
          <a:xfrm>
            <a:off x="643468" y="811784"/>
            <a:ext cx="10896599" cy="5230368"/>
          </a:xfrm>
          <a:prstGeom prst="rect">
            <a:avLst/>
          </a:prstGeom>
        </p:spPr>
      </p:pic>
      <p:sp>
        <p:nvSpPr>
          <p:cNvPr id="2" name="TextBox 1">
            <a:extLst>
              <a:ext uri="{FF2B5EF4-FFF2-40B4-BE49-F238E27FC236}">
                <a16:creationId xmlns:a16="http://schemas.microsoft.com/office/drawing/2014/main" id="{8A577A35-F1CB-2441-99B1-3C80F090C5EF}"/>
              </a:ext>
            </a:extLst>
          </p:cNvPr>
          <p:cNvSpPr txBox="1"/>
          <p:nvPr/>
        </p:nvSpPr>
        <p:spPr>
          <a:xfrm>
            <a:off x="651933" y="811784"/>
            <a:ext cx="5569473" cy="369332"/>
          </a:xfrm>
          <a:prstGeom prst="rect">
            <a:avLst/>
          </a:prstGeom>
          <a:noFill/>
        </p:spPr>
        <p:txBody>
          <a:bodyPr wrap="none" rtlCol="0">
            <a:spAutoFit/>
          </a:bodyPr>
          <a:lstStyle/>
          <a:p>
            <a:r>
              <a:rPr lang="en-US" dirty="0"/>
              <a:t>“HRPC” has changed to “Payroll Services” effective 1/1/20</a:t>
            </a:r>
          </a:p>
        </p:txBody>
      </p:sp>
    </p:spTree>
    <p:extLst>
      <p:ext uri="{BB962C8B-B14F-4D97-AF65-F5344CB8AC3E}">
        <p14:creationId xmlns:p14="http://schemas.microsoft.com/office/powerpoint/2010/main" val="1740352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1D85E-1D3E-3E46-BC1F-54DB7CEDC902}"/>
              </a:ext>
            </a:extLst>
          </p:cNvPr>
          <p:cNvSpPr>
            <a:spLocks noGrp="1"/>
          </p:cNvSpPr>
          <p:nvPr>
            <p:ph type="title"/>
          </p:nvPr>
        </p:nvSpPr>
        <p:spPr>
          <a:xfrm>
            <a:off x="838200" y="365125"/>
            <a:ext cx="10515600" cy="1325563"/>
          </a:xfrm>
        </p:spPr>
        <p:txBody>
          <a:bodyPr>
            <a:normAutofit/>
          </a:bodyPr>
          <a:lstStyle/>
          <a:p>
            <a:r>
              <a:rPr lang="en-US" dirty="0"/>
              <a:t>Transfer Considerations</a:t>
            </a:r>
          </a:p>
        </p:txBody>
      </p:sp>
      <p:graphicFrame>
        <p:nvGraphicFramePr>
          <p:cNvPr id="5" name="Content Placeholder 2">
            <a:extLst>
              <a:ext uri="{FF2B5EF4-FFF2-40B4-BE49-F238E27FC236}">
                <a16:creationId xmlns:a16="http://schemas.microsoft.com/office/drawing/2014/main" id="{0D6035E3-4A74-455A-AD09-D8FBEEAC1AFA}"/>
              </a:ext>
            </a:extLst>
          </p:cNvPr>
          <p:cNvGraphicFramePr>
            <a:graphicFrameLocks noGrp="1"/>
          </p:cNvGraphicFramePr>
          <p:nvPr>
            <p:ph idx="1"/>
            <p:extLst>
              <p:ext uri="{D42A27DB-BD31-4B8C-83A1-F6EECF244321}">
                <p14:modId xmlns:p14="http://schemas.microsoft.com/office/powerpoint/2010/main" val="13925146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1645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EC8FE4-78D6-5E4F-B8D7-73A34347D4E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Check Status</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1D73EFC0-9EA0-FF4C-82A4-2439418E22CA}"/>
              </a:ext>
            </a:extLst>
          </p:cNvPr>
          <p:cNvPicPr>
            <a:picLocks noGrp="1" noChangeAspect="1"/>
          </p:cNvPicPr>
          <p:nvPr>
            <p:ph idx="1"/>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632113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3A9277EE-91BE-304A-988F-5C1E39BFD690}"/>
              </a:ext>
            </a:extLst>
          </p:cNvPr>
          <p:cNvPicPr>
            <a:picLocks noGrp="1" noChangeAspect="1"/>
          </p:cNvPicPr>
          <p:nvPr>
            <p:ph idx="1"/>
          </p:nvPr>
        </p:nvPicPr>
        <p:blipFill>
          <a:blip r:embed="rId2"/>
          <a:stretch>
            <a:fillRect/>
          </a:stretch>
        </p:blipFill>
        <p:spPr>
          <a:xfrm>
            <a:off x="7114596" y="2326029"/>
            <a:ext cx="4079222" cy="3997637"/>
          </a:xfrm>
          <a:prstGeom prst="rect">
            <a:avLst/>
          </a:prstGeom>
        </p:spPr>
      </p:pic>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3771828-5F6E-DD45-9272-6D81DED60D80}"/>
              </a:ext>
            </a:extLst>
          </p:cNvPr>
          <p:cNvPicPr>
            <a:picLocks noChangeAspect="1"/>
          </p:cNvPicPr>
          <p:nvPr/>
        </p:nvPicPr>
        <p:blipFill>
          <a:blip r:embed="rId3"/>
          <a:stretch>
            <a:fillRect/>
          </a:stretch>
        </p:blipFill>
        <p:spPr>
          <a:xfrm>
            <a:off x="396882" y="3301194"/>
            <a:ext cx="5455917" cy="1432177"/>
          </a:xfrm>
          <a:prstGeom prst="rect">
            <a:avLst/>
          </a:prstGeom>
        </p:spPr>
      </p:pic>
      <p:sp>
        <p:nvSpPr>
          <p:cNvPr id="11" name="TextBox 10">
            <a:extLst>
              <a:ext uri="{FF2B5EF4-FFF2-40B4-BE49-F238E27FC236}">
                <a16:creationId xmlns:a16="http://schemas.microsoft.com/office/drawing/2014/main" id="{0A44573C-B4D4-F641-B6CB-8F4536E4A8CE}"/>
              </a:ext>
            </a:extLst>
          </p:cNvPr>
          <p:cNvSpPr txBox="1"/>
          <p:nvPr/>
        </p:nvSpPr>
        <p:spPr>
          <a:xfrm>
            <a:off x="396872" y="1676400"/>
            <a:ext cx="11438793" cy="677108"/>
          </a:xfrm>
          <a:prstGeom prst="rect">
            <a:avLst/>
          </a:prstGeom>
          <a:noFill/>
        </p:spPr>
        <p:txBody>
          <a:bodyPr wrap="square" rtlCol="0">
            <a:spAutoFit/>
          </a:bodyPr>
          <a:lstStyle/>
          <a:p>
            <a:pPr marL="228600" lvl="1" indent="0" algn="ctr">
              <a:buNone/>
            </a:pPr>
            <a:r>
              <a:rPr lang="en-US" sz="2000" dirty="0">
                <a:solidFill>
                  <a:schemeClr val="bg1"/>
                </a:solidFill>
              </a:rPr>
              <a:t>Peoplesoft…Payroll for North America…Payroll Distribution…UC Customizations…Review Retro Distribution</a:t>
            </a:r>
          </a:p>
          <a:p>
            <a:pPr algn="ctr"/>
            <a:endParaRPr lang="en-US" dirty="0"/>
          </a:p>
        </p:txBody>
      </p:sp>
      <p:pic>
        <p:nvPicPr>
          <p:cNvPr id="18" name="Picture 17">
            <a:extLst>
              <a:ext uri="{FF2B5EF4-FFF2-40B4-BE49-F238E27FC236}">
                <a16:creationId xmlns:a16="http://schemas.microsoft.com/office/drawing/2014/main" id="{DD4FB652-8962-C743-8443-F53E7AAA6BC0}"/>
              </a:ext>
            </a:extLst>
          </p:cNvPr>
          <p:cNvPicPr>
            <a:picLocks noChangeAspect="1"/>
          </p:cNvPicPr>
          <p:nvPr/>
        </p:nvPicPr>
        <p:blipFill>
          <a:blip r:embed="rId4"/>
          <a:stretch>
            <a:fillRect/>
          </a:stretch>
        </p:blipFill>
        <p:spPr>
          <a:xfrm>
            <a:off x="4905242" y="453542"/>
            <a:ext cx="2209354" cy="947617"/>
          </a:xfrm>
          <a:prstGeom prst="rect">
            <a:avLst/>
          </a:prstGeom>
        </p:spPr>
      </p:pic>
    </p:spTree>
    <p:extLst>
      <p:ext uri="{BB962C8B-B14F-4D97-AF65-F5344CB8AC3E}">
        <p14:creationId xmlns:p14="http://schemas.microsoft.com/office/powerpoint/2010/main" val="2214934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6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9B4C797-AE74-EB40-9164-7E488C1B11F2}"/>
              </a:ext>
            </a:extLst>
          </p:cNvPr>
          <p:cNvPicPr>
            <a:picLocks noGrp="1" noChangeAspect="1"/>
          </p:cNvPicPr>
          <p:nvPr>
            <p:ph idx="1"/>
          </p:nvPr>
        </p:nvPicPr>
        <p:blipFill>
          <a:blip r:embed="rId2"/>
          <a:stretch>
            <a:fillRect/>
          </a:stretch>
        </p:blipFill>
        <p:spPr>
          <a:xfrm>
            <a:off x="643467" y="2243075"/>
            <a:ext cx="10905066" cy="2371849"/>
          </a:xfrm>
          <a:prstGeom prst="rect">
            <a:avLst/>
          </a:prstGeom>
        </p:spPr>
      </p:pic>
    </p:spTree>
    <p:extLst>
      <p:ext uri="{BB962C8B-B14F-4D97-AF65-F5344CB8AC3E}">
        <p14:creationId xmlns:p14="http://schemas.microsoft.com/office/powerpoint/2010/main" val="2397647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708ED8-C418-9245-8286-E27C41A7BC81}"/>
              </a:ext>
            </a:extLst>
          </p:cNvPr>
          <p:cNvSpPr>
            <a:spLocks noGrp="1"/>
          </p:cNvSpPr>
          <p:nvPr>
            <p:ph type="title"/>
          </p:nvPr>
        </p:nvSpPr>
        <p:spPr>
          <a:xfrm>
            <a:off x="655320" y="365125"/>
            <a:ext cx="9013052" cy="1623312"/>
          </a:xfrm>
        </p:spPr>
        <p:txBody>
          <a:bodyPr anchor="b">
            <a:normAutofit/>
          </a:bodyPr>
          <a:lstStyle/>
          <a:p>
            <a:r>
              <a:rPr lang="en-US" sz="4000" dirty="0"/>
              <a:t>Outcomes</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DA89A1-E77B-1643-BBB8-D7E79DB88E5F}"/>
              </a:ext>
            </a:extLst>
          </p:cNvPr>
          <p:cNvSpPr>
            <a:spLocks noGrp="1"/>
          </p:cNvSpPr>
          <p:nvPr>
            <p:ph idx="1"/>
          </p:nvPr>
        </p:nvSpPr>
        <p:spPr>
          <a:xfrm>
            <a:off x="655320" y="2644518"/>
            <a:ext cx="9013052" cy="3327251"/>
          </a:xfrm>
        </p:spPr>
        <p:txBody>
          <a:bodyPr>
            <a:normAutofit fontScale="92500" lnSpcReduction="20000"/>
          </a:bodyPr>
          <a:lstStyle/>
          <a:p>
            <a:pPr marL="0" indent="0">
              <a:buNone/>
            </a:pPr>
            <a:r>
              <a:rPr lang="en-US" sz="3200" dirty="0"/>
              <a:t>At the end of this session, the learner will be able to…</a:t>
            </a:r>
          </a:p>
          <a:p>
            <a:pPr marL="0" indent="0">
              <a:buNone/>
            </a:pPr>
            <a:endParaRPr lang="en-US" sz="2000" dirty="0"/>
          </a:p>
          <a:p>
            <a:r>
              <a:rPr lang="en-US" sz="2000" dirty="0"/>
              <a:t>identify the location of the Fund Change Form </a:t>
            </a:r>
          </a:p>
          <a:p>
            <a:r>
              <a:rPr lang="en-US" sz="2000" dirty="0"/>
              <a:t>understand the function of the Fund Change Form </a:t>
            </a:r>
          </a:p>
          <a:p>
            <a:r>
              <a:rPr lang="en-US" sz="2000" dirty="0"/>
              <a:t>understand the relation of the Distribution of Payroll Expense (DOPE) report to the UCPath Direct Retro process</a:t>
            </a:r>
          </a:p>
          <a:p>
            <a:r>
              <a:rPr lang="en-US" sz="2000" dirty="0"/>
              <a:t>understand nuances within the DOPE</a:t>
            </a:r>
          </a:p>
          <a:p>
            <a:r>
              <a:rPr lang="en-US" sz="2000" dirty="0"/>
              <a:t>complete/submit a fund change request</a:t>
            </a:r>
          </a:p>
          <a:p>
            <a:r>
              <a:rPr lang="en-US" sz="2000" dirty="0"/>
              <a:t>complete/submit a Direct Retro request</a:t>
            </a:r>
          </a:p>
          <a:p>
            <a:r>
              <a:rPr lang="en-US" sz="2000" dirty="0"/>
              <a:t>review a Direct Retro action status in UCPath</a:t>
            </a:r>
          </a:p>
          <a:p>
            <a:endParaRPr lang="en-US" sz="2000" dirty="0"/>
          </a:p>
        </p:txBody>
      </p:sp>
    </p:spTree>
    <p:extLst>
      <p:ext uri="{BB962C8B-B14F-4D97-AF65-F5344CB8AC3E}">
        <p14:creationId xmlns:p14="http://schemas.microsoft.com/office/powerpoint/2010/main" val="277152718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1004B4A-E8BA-6B40-A704-1DD9D7352B88}"/>
              </a:ext>
            </a:extLst>
          </p:cNvPr>
          <p:cNvPicPr>
            <a:picLocks noGrp="1" noChangeAspect="1"/>
          </p:cNvPicPr>
          <p:nvPr>
            <p:ph idx="1"/>
          </p:nvPr>
        </p:nvPicPr>
        <p:blipFill>
          <a:blip r:embed="rId2"/>
          <a:stretch>
            <a:fillRect/>
          </a:stretch>
        </p:blipFill>
        <p:spPr>
          <a:xfrm>
            <a:off x="1566676" y="643467"/>
            <a:ext cx="9058647" cy="5571066"/>
          </a:xfrm>
          <a:prstGeom prst="rect">
            <a:avLst/>
          </a:prstGeom>
        </p:spPr>
      </p:pic>
    </p:spTree>
    <p:extLst>
      <p:ext uri="{BB962C8B-B14F-4D97-AF65-F5344CB8AC3E}">
        <p14:creationId xmlns:p14="http://schemas.microsoft.com/office/powerpoint/2010/main" val="719143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F02B8B-5C1F-4545-847F-81C114E3CD0C}"/>
              </a:ext>
            </a:extLst>
          </p:cNvPr>
          <p:cNvSpPr>
            <a:spLocks noGrp="1"/>
          </p:cNvSpPr>
          <p:nvPr>
            <p:ph type="title"/>
          </p:nvPr>
        </p:nvSpPr>
        <p:spPr>
          <a:xfrm>
            <a:off x="863029" y="1012004"/>
            <a:ext cx="3416158" cy="4795408"/>
          </a:xfrm>
        </p:spPr>
        <p:txBody>
          <a:bodyPr>
            <a:normAutofit/>
          </a:bodyPr>
          <a:lstStyle/>
          <a:p>
            <a:r>
              <a:rPr lang="en-US">
                <a:solidFill>
                  <a:srgbClr val="FFFFFF"/>
                </a:solidFill>
              </a:rPr>
              <a:t>Resources</a:t>
            </a:r>
          </a:p>
        </p:txBody>
      </p:sp>
      <p:graphicFrame>
        <p:nvGraphicFramePr>
          <p:cNvPr id="5" name="Content Placeholder 2">
            <a:extLst>
              <a:ext uri="{FF2B5EF4-FFF2-40B4-BE49-F238E27FC236}">
                <a16:creationId xmlns:a16="http://schemas.microsoft.com/office/drawing/2014/main" id="{5DB286BB-C84B-4D8A-8CB1-E3B8B18785B0}"/>
              </a:ext>
            </a:extLst>
          </p:cNvPr>
          <p:cNvGraphicFramePr>
            <a:graphicFrameLocks noGrp="1"/>
          </p:cNvGraphicFramePr>
          <p:nvPr>
            <p:ph idx="1"/>
            <p:extLst>
              <p:ext uri="{D42A27DB-BD31-4B8C-83A1-F6EECF244321}">
                <p14:modId xmlns:p14="http://schemas.microsoft.com/office/powerpoint/2010/main" val="189481923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484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15C755-6E9D-6D4B-9161-88622A79CAF7}"/>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6000" kern="1200" dirty="0">
                <a:solidFill>
                  <a:schemeClr val="tx1"/>
                </a:solidFill>
                <a:latin typeface="+mj-lt"/>
                <a:ea typeface="+mj-ea"/>
                <a:cs typeface="+mj-cs"/>
              </a:rPr>
              <a:t>Questions?</a:t>
            </a:r>
          </a:p>
        </p:txBody>
      </p:sp>
      <p:sp>
        <p:nvSpPr>
          <p:cNvPr id="28" name="Oval 27">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410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F3193-9360-1640-94AE-AD3DB28677D1}"/>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ormAutofit/>
          </a:bodyPr>
          <a:lstStyle/>
          <a:p>
            <a:pPr algn="ctr"/>
            <a:r>
              <a:rPr lang="en-US" sz="2800" b="1" kern="1200">
                <a:solidFill>
                  <a:schemeClr val="bg1"/>
                </a:solidFill>
                <a:latin typeface="+mj-lt"/>
                <a:ea typeface="+mj-ea"/>
                <a:cs typeface="+mj-cs"/>
              </a:rPr>
              <a:t>Funding Change Form</a:t>
            </a:r>
            <a:br>
              <a:rPr lang="en-US" sz="2800" kern="1200">
                <a:solidFill>
                  <a:schemeClr val="bg1"/>
                </a:solidFill>
                <a:latin typeface="+mj-lt"/>
                <a:ea typeface="+mj-ea"/>
                <a:cs typeface="+mj-cs"/>
              </a:rPr>
            </a:br>
            <a:r>
              <a:rPr lang="en-US" sz="2800" kern="1200">
                <a:solidFill>
                  <a:schemeClr val="bg1"/>
                </a:solidFill>
                <a:latin typeface="+mj-lt"/>
                <a:ea typeface="+mj-ea"/>
                <a:cs typeface="+mj-cs"/>
              </a:rPr>
              <a:t>(</a:t>
            </a:r>
            <a:r>
              <a:rPr lang="en-US" sz="2800">
                <a:solidFill>
                  <a:schemeClr val="bg1"/>
                </a:solidFill>
              </a:rPr>
              <a:t>Direct Retro Request)</a:t>
            </a:r>
            <a:endParaRPr lang="en-US" sz="2800" kern="1200">
              <a:solidFill>
                <a:schemeClr val="bg1"/>
              </a:solidFill>
              <a:latin typeface="+mj-lt"/>
              <a:ea typeface="+mj-ea"/>
              <a:cs typeface="+mj-cs"/>
            </a:endParaRPr>
          </a:p>
        </p:txBody>
      </p:sp>
      <p:sp>
        <p:nvSpPr>
          <p:cNvPr id="17" name="Content Placeholder 16">
            <a:extLst>
              <a:ext uri="{FF2B5EF4-FFF2-40B4-BE49-F238E27FC236}">
                <a16:creationId xmlns:a16="http://schemas.microsoft.com/office/drawing/2014/main" id="{1A25CFD6-B49D-4295-9D49-7859623E89E4}"/>
              </a:ext>
            </a:extLst>
          </p:cNvPr>
          <p:cNvSpPr>
            <a:spLocks noGrp="1"/>
          </p:cNvSpPr>
          <p:nvPr>
            <p:ph idx="1"/>
          </p:nvPr>
        </p:nvSpPr>
        <p:spPr>
          <a:xfrm>
            <a:off x="643468" y="2638043"/>
            <a:ext cx="3363974" cy="4062795"/>
          </a:xfrm>
        </p:spPr>
        <p:txBody>
          <a:bodyPr>
            <a:normAutofit lnSpcReduction="10000"/>
          </a:bodyPr>
          <a:lstStyle/>
          <a:p>
            <a:r>
              <a:rPr lang="en-US" sz="2000" dirty="0">
                <a:solidFill>
                  <a:schemeClr val="bg1"/>
                </a:solidFill>
              </a:rPr>
              <a:t>Located on the Payroll Services Website </a:t>
            </a:r>
          </a:p>
          <a:p>
            <a:pPr lvl="1"/>
            <a:r>
              <a:rPr lang="en-US" sz="1600" dirty="0">
                <a:solidFill>
                  <a:schemeClr val="bg1"/>
                </a:solidFill>
              </a:rPr>
              <a:t>under the “forms” link on the left side of the page</a:t>
            </a:r>
          </a:p>
          <a:p>
            <a:pPr marL="457200" lvl="1" indent="0">
              <a:buNone/>
            </a:pPr>
            <a:endParaRPr lang="en-US" sz="2000" dirty="0">
              <a:solidFill>
                <a:schemeClr val="bg1"/>
              </a:solidFill>
            </a:endParaRPr>
          </a:p>
          <a:p>
            <a:r>
              <a:rPr lang="en-US" sz="2000" dirty="0">
                <a:solidFill>
                  <a:schemeClr val="accent4"/>
                </a:solidFill>
              </a:rPr>
              <a:t>Used to facilitate a request to Payroll Services to prospectively change position funding (Fund Change)</a:t>
            </a:r>
          </a:p>
          <a:p>
            <a:pPr marL="0" indent="0">
              <a:buNone/>
            </a:pPr>
            <a:r>
              <a:rPr lang="en-US" sz="2000" i="1" dirty="0">
                <a:solidFill>
                  <a:schemeClr val="bg1"/>
                </a:solidFill>
              </a:rPr>
              <a:t>                    and/or</a:t>
            </a:r>
          </a:p>
          <a:p>
            <a:r>
              <a:rPr lang="en-US" sz="2000" dirty="0">
                <a:solidFill>
                  <a:schemeClr val="bg1"/>
                </a:solidFill>
              </a:rPr>
              <a:t> To request realignment of previously posted earnings (Direct Retro)</a:t>
            </a:r>
          </a:p>
          <a:p>
            <a:pPr marL="0" indent="0">
              <a:buNone/>
            </a:pPr>
            <a:endParaRPr lang="en-US" sz="2000" dirty="0">
              <a:solidFill>
                <a:schemeClr val="bg1"/>
              </a:solidFill>
            </a:endParaRPr>
          </a:p>
        </p:txBody>
      </p:sp>
      <p:pic>
        <p:nvPicPr>
          <p:cNvPr id="15" name="Content Placeholder 6">
            <a:extLst>
              <a:ext uri="{FF2B5EF4-FFF2-40B4-BE49-F238E27FC236}">
                <a16:creationId xmlns:a16="http://schemas.microsoft.com/office/drawing/2014/main" id="{A98AA789-6A59-EC42-8269-0F2B9F85A0C6}"/>
              </a:ext>
            </a:extLst>
          </p:cNvPr>
          <p:cNvPicPr>
            <a:picLocks noChangeAspect="1"/>
          </p:cNvPicPr>
          <p:nvPr/>
        </p:nvPicPr>
        <p:blipFill>
          <a:blip r:embed="rId2"/>
          <a:stretch>
            <a:fillRect/>
          </a:stretch>
        </p:blipFill>
        <p:spPr>
          <a:xfrm>
            <a:off x="6076473" y="285750"/>
            <a:ext cx="5317198" cy="6129337"/>
          </a:xfrm>
          <a:prstGeom prst="rect">
            <a:avLst/>
          </a:prstGeom>
        </p:spPr>
      </p:pic>
    </p:spTree>
    <p:extLst>
      <p:ext uri="{BB962C8B-B14F-4D97-AF65-F5344CB8AC3E}">
        <p14:creationId xmlns:p14="http://schemas.microsoft.com/office/powerpoint/2010/main" val="4115635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CCD31D-7219-6D48-AF0E-78982B290BCF}"/>
              </a:ext>
            </a:extLst>
          </p:cNvPr>
          <p:cNvSpPr>
            <a:spLocks noGrp="1"/>
          </p:cNvSpPr>
          <p:nvPr>
            <p:ph type="title"/>
          </p:nvPr>
        </p:nvSpPr>
        <p:spPr>
          <a:xfrm>
            <a:off x="655320" y="365125"/>
            <a:ext cx="9013052" cy="1623312"/>
          </a:xfrm>
        </p:spPr>
        <p:txBody>
          <a:bodyPr anchor="b">
            <a:normAutofit/>
          </a:bodyPr>
          <a:lstStyle/>
          <a:p>
            <a:r>
              <a:rPr lang="en-US" sz="4000"/>
              <a:t>Fund Change</a:t>
            </a:r>
          </a:p>
        </p:txBody>
      </p:sp>
      <p:cxnSp>
        <p:nvCxnSpPr>
          <p:cNvPr id="17" name="Straight Arrow Connector 16">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F8560E-AF9F-7345-A7A6-18D6DE1D0BA9}"/>
              </a:ext>
            </a:extLst>
          </p:cNvPr>
          <p:cNvSpPr>
            <a:spLocks noGrp="1"/>
          </p:cNvSpPr>
          <p:nvPr>
            <p:ph idx="1"/>
          </p:nvPr>
        </p:nvSpPr>
        <p:spPr>
          <a:xfrm>
            <a:off x="655320" y="2644518"/>
            <a:ext cx="9013052" cy="3327251"/>
          </a:xfrm>
        </p:spPr>
        <p:txBody>
          <a:bodyPr>
            <a:normAutofit/>
          </a:bodyPr>
          <a:lstStyle/>
          <a:p>
            <a:pPr marL="0" indent="0">
              <a:buNone/>
            </a:pPr>
            <a:r>
              <a:rPr lang="en-US" sz="3200" b="1" u="sng" dirty="0"/>
              <a:t>Prospective</a:t>
            </a:r>
            <a:r>
              <a:rPr lang="en-US" sz="3200" dirty="0"/>
              <a:t> change to the funding source(s) assigned to a specific position</a:t>
            </a:r>
          </a:p>
          <a:p>
            <a:endParaRPr lang="en-US" sz="2000" dirty="0"/>
          </a:p>
        </p:txBody>
      </p:sp>
    </p:spTree>
    <p:extLst>
      <p:ext uri="{BB962C8B-B14F-4D97-AF65-F5344CB8AC3E}">
        <p14:creationId xmlns:p14="http://schemas.microsoft.com/office/powerpoint/2010/main" val="280650420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5B7E2F0-1941-244B-A59E-1E00C1BF12C1}"/>
              </a:ext>
            </a:extLst>
          </p:cNvPr>
          <p:cNvPicPr>
            <a:picLocks noChangeAspect="1"/>
          </p:cNvPicPr>
          <p:nvPr/>
        </p:nvPicPr>
        <p:blipFill>
          <a:blip r:embed="rId2"/>
          <a:stretch>
            <a:fillRect/>
          </a:stretch>
        </p:blipFill>
        <p:spPr>
          <a:xfrm>
            <a:off x="643467" y="1720668"/>
            <a:ext cx="10905066" cy="3416663"/>
          </a:xfrm>
          <a:prstGeom prst="rect">
            <a:avLst/>
          </a:prstGeom>
        </p:spPr>
      </p:pic>
    </p:spTree>
    <p:extLst>
      <p:ext uri="{BB962C8B-B14F-4D97-AF65-F5344CB8AC3E}">
        <p14:creationId xmlns:p14="http://schemas.microsoft.com/office/powerpoint/2010/main" val="225126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DDE6252-AA97-9A45-8E95-0A7C06B459AF}"/>
              </a:ext>
            </a:extLst>
          </p:cNvPr>
          <p:cNvPicPr>
            <a:picLocks noGrp="1" noChangeAspect="1"/>
          </p:cNvPicPr>
          <p:nvPr>
            <p:ph idx="1"/>
          </p:nvPr>
        </p:nvPicPr>
        <p:blipFill>
          <a:blip r:embed="rId2"/>
          <a:stretch>
            <a:fillRect/>
          </a:stretch>
        </p:blipFill>
        <p:spPr>
          <a:xfrm>
            <a:off x="477012" y="1114002"/>
            <a:ext cx="11237976" cy="2859365"/>
          </a:xfrm>
          <a:prstGeom prst="rect">
            <a:avLst/>
          </a:prstGeom>
        </p:spPr>
      </p:pic>
      <p:sp>
        <p:nvSpPr>
          <p:cNvPr id="3" name="TextBox 2">
            <a:extLst>
              <a:ext uri="{FF2B5EF4-FFF2-40B4-BE49-F238E27FC236}">
                <a16:creationId xmlns:a16="http://schemas.microsoft.com/office/drawing/2014/main" id="{BC491867-8BE2-414A-A50A-50A6D7E5F412}"/>
              </a:ext>
            </a:extLst>
          </p:cNvPr>
          <p:cNvSpPr txBox="1"/>
          <p:nvPr/>
        </p:nvSpPr>
        <p:spPr>
          <a:xfrm>
            <a:off x="895350" y="4453427"/>
            <a:ext cx="10401300" cy="1200329"/>
          </a:xfrm>
          <a:prstGeom prst="rect">
            <a:avLst/>
          </a:prstGeom>
          <a:noFill/>
        </p:spPr>
        <p:txBody>
          <a:bodyPr wrap="square" rtlCol="0">
            <a:spAutoFit/>
          </a:bodyPr>
          <a:lstStyle/>
          <a:p>
            <a:r>
              <a:rPr lang="en-US" i="1" dirty="0">
                <a:solidFill>
                  <a:srgbClr val="C00000"/>
                </a:solidFill>
              </a:rPr>
              <a:t>The total of all effective dated distribution lines MUST equal 100% </a:t>
            </a:r>
          </a:p>
          <a:p>
            <a:endParaRPr lang="en-US" i="1" dirty="0">
              <a:solidFill>
                <a:srgbClr val="C00000"/>
              </a:solidFill>
            </a:endParaRPr>
          </a:p>
          <a:p>
            <a:r>
              <a:rPr lang="en-US" i="1" dirty="0">
                <a:solidFill>
                  <a:srgbClr val="00B050"/>
                </a:solidFill>
              </a:rPr>
              <a:t>Be mindful when requesting entry of fund end dates as it is the department’s responsibility to update funding before the last cycle ends to avoid charge to payroll suspense account. </a:t>
            </a:r>
          </a:p>
        </p:txBody>
      </p:sp>
      <p:sp>
        <p:nvSpPr>
          <p:cNvPr id="4" name="Frame 3">
            <a:extLst>
              <a:ext uri="{FF2B5EF4-FFF2-40B4-BE49-F238E27FC236}">
                <a16:creationId xmlns:a16="http://schemas.microsoft.com/office/drawing/2014/main" id="{FD032710-1117-8B45-8463-F0D0AEA143D7}"/>
              </a:ext>
            </a:extLst>
          </p:cNvPr>
          <p:cNvSpPr/>
          <p:nvPr/>
        </p:nvSpPr>
        <p:spPr>
          <a:xfrm>
            <a:off x="5957888" y="1457325"/>
            <a:ext cx="1771650" cy="2271918"/>
          </a:xfrm>
          <a:prstGeom prst="frame">
            <a:avLst>
              <a:gd name="adj1" fmla="val 11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84C44E92-0890-FA41-ABD2-D419C5FE6371}"/>
              </a:ext>
            </a:extLst>
          </p:cNvPr>
          <p:cNvSpPr/>
          <p:nvPr/>
        </p:nvSpPr>
        <p:spPr>
          <a:xfrm>
            <a:off x="895350" y="4453426"/>
            <a:ext cx="6319838" cy="40432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D598154C-2C75-E84C-8782-8AD7B5C9E8A1}"/>
              </a:ext>
            </a:extLst>
          </p:cNvPr>
          <p:cNvSpPr/>
          <p:nvPr/>
        </p:nvSpPr>
        <p:spPr>
          <a:xfrm>
            <a:off x="9729788" y="1457325"/>
            <a:ext cx="1985200" cy="528638"/>
          </a:xfrm>
          <a:prstGeom prst="donut">
            <a:avLst>
              <a:gd name="adj" fmla="val 3359"/>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2100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DD7E257-A776-1A4E-A9EE-55B3C7721415}"/>
              </a:ext>
            </a:extLst>
          </p:cNvPr>
          <p:cNvPicPr>
            <a:picLocks noChangeAspect="1"/>
          </p:cNvPicPr>
          <p:nvPr/>
        </p:nvPicPr>
        <p:blipFill>
          <a:blip r:embed="rId2"/>
          <a:stretch>
            <a:fillRect/>
          </a:stretch>
        </p:blipFill>
        <p:spPr>
          <a:xfrm>
            <a:off x="643467" y="2120649"/>
            <a:ext cx="10905066" cy="2616700"/>
          </a:xfrm>
          <a:prstGeom prst="rect">
            <a:avLst/>
          </a:prstGeom>
        </p:spPr>
      </p:pic>
    </p:spTree>
    <p:extLst>
      <p:ext uri="{BB962C8B-B14F-4D97-AF65-F5344CB8AC3E}">
        <p14:creationId xmlns:p14="http://schemas.microsoft.com/office/powerpoint/2010/main" val="4136691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440DD71-089E-7A46-83FB-7CA281A6536D}"/>
              </a:ext>
            </a:extLst>
          </p:cNvPr>
          <p:cNvSpPr>
            <a:spLocks noGrp="1"/>
          </p:cNvSpPr>
          <p:nvPr>
            <p:ph type="title"/>
          </p:nvPr>
        </p:nvSpPr>
        <p:spPr>
          <a:xfrm>
            <a:off x="833002" y="365125"/>
            <a:ext cx="10520702" cy="1325563"/>
          </a:xfrm>
        </p:spPr>
        <p:txBody>
          <a:bodyPr>
            <a:normAutofit/>
          </a:bodyPr>
          <a:lstStyle/>
          <a:p>
            <a:r>
              <a:rPr lang="en-US"/>
              <a:t>Considerations</a:t>
            </a:r>
            <a:endParaRPr lang="en-US" dirty="0"/>
          </a:p>
        </p:txBody>
      </p:sp>
      <p:graphicFrame>
        <p:nvGraphicFramePr>
          <p:cNvPr id="15" name="Content Placeholder 2">
            <a:extLst>
              <a:ext uri="{FF2B5EF4-FFF2-40B4-BE49-F238E27FC236}">
                <a16:creationId xmlns:a16="http://schemas.microsoft.com/office/drawing/2014/main" id="{218B40C9-0C2C-4D11-AB7D-A4763675C08A}"/>
              </a:ext>
            </a:extLst>
          </p:cNvPr>
          <p:cNvGraphicFramePr>
            <a:graphicFrameLocks noGrp="1"/>
          </p:cNvGraphicFramePr>
          <p:nvPr>
            <p:ph idx="1"/>
            <p:extLst>
              <p:ext uri="{D42A27DB-BD31-4B8C-83A1-F6EECF244321}">
                <p14:modId xmlns:p14="http://schemas.microsoft.com/office/powerpoint/2010/main" val="3562362727"/>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8494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2429</TotalTime>
  <Words>1003</Words>
  <Application>Microsoft Macintosh PowerPoint</Application>
  <PresentationFormat>Widescreen</PresentationFormat>
  <Paragraphs>111</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Payroll Services</vt:lpstr>
      <vt:lpstr>Overview</vt:lpstr>
      <vt:lpstr>Outcomes</vt:lpstr>
      <vt:lpstr>Funding Change Form (Direct Retro Request)</vt:lpstr>
      <vt:lpstr>Fund Change</vt:lpstr>
      <vt:lpstr>PowerPoint Presentation</vt:lpstr>
      <vt:lpstr>PowerPoint Presentation</vt:lpstr>
      <vt:lpstr>PowerPoint Presentation</vt:lpstr>
      <vt:lpstr>Considerations</vt:lpstr>
      <vt:lpstr>Submit to Payroll Services via email payrollservices@ucmerced.edu</vt:lpstr>
      <vt:lpstr>DIRECT RETRO</vt:lpstr>
      <vt:lpstr>Funding Change Form (Direct Retro Request)</vt:lpstr>
      <vt:lpstr>DOPE vs Direct Retro</vt:lpstr>
      <vt:lpstr>Pay Period vs Earning Period</vt:lpstr>
      <vt:lpstr>MONTHLY EXAMPLE</vt:lpstr>
      <vt:lpstr>PowerPoint Presentation</vt:lpstr>
      <vt:lpstr>PowerPoint Presentation</vt:lpstr>
      <vt:lpstr>PowerPoint Presentation</vt:lpstr>
      <vt:lpstr>PowerPoint Presentation</vt:lpstr>
      <vt:lpstr>PowerPoint Presentation</vt:lpstr>
      <vt:lpstr>BI-WEEKLY EXAMPLE</vt:lpstr>
      <vt:lpstr>PowerPoint Presentation</vt:lpstr>
      <vt:lpstr>Submit to Payroll Services via email payrollservices@ucmerced.edu</vt:lpstr>
      <vt:lpstr>What’s my Deadline?</vt:lpstr>
      <vt:lpstr>PowerPoint Presentation</vt:lpstr>
      <vt:lpstr>Transfer Considerations</vt:lpstr>
      <vt:lpstr>Check Status</vt:lpstr>
      <vt:lpstr>PowerPoint Presentation</vt:lpstr>
      <vt:lpstr>PowerPoint Presentation</vt:lpstr>
      <vt:lpstr>PowerPoint Presentation</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Resources Payroll Center -HRPC</dc:title>
  <dc:creator>Michelle Snyder</dc:creator>
  <cp:lastModifiedBy>Michelle Snyder</cp:lastModifiedBy>
  <cp:revision>9</cp:revision>
  <dcterms:created xsi:type="dcterms:W3CDTF">2019-06-13T07:20:18Z</dcterms:created>
  <dcterms:modified xsi:type="dcterms:W3CDTF">2020-02-10T22:05:00Z</dcterms:modified>
</cp:coreProperties>
</file>